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5"/>
    <p:sldMasterId id="2147483660" r:id="rId6"/>
    <p:sldMasterId id="2147483648" r:id="rId7"/>
    <p:sldMasterId id="2147483674" r:id="rId8"/>
  </p:sldMasterIdLst>
  <p:notesMasterIdLst>
    <p:notesMasterId r:id="rId54"/>
  </p:notesMasterIdLst>
  <p:handoutMasterIdLst>
    <p:handoutMasterId r:id="rId55"/>
  </p:handoutMasterIdLst>
  <p:sldIdLst>
    <p:sldId id="256" r:id="rId9"/>
    <p:sldId id="497" r:id="rId10"/>
    <p:sldId id="523" r:id="rId11"/>
    <p:sldId id="436" r:id="rId12"/>
    <p:sldId id="470" r:id="rId13"/>
    <p:sldId id="469" r:id="rId14"/>
    <p:sldId id="491" r:id="rId15"/>
    <p:sldId id="449" r:id="rId16"/>
    <p:sldId id="464" r:id="rId17"/>
    <p:sldId id="465" r:id="rId18"/>
    <p:sldId id="524" r:id="rId19"/>
    <p:sldId id="466" r:id="rId20"/>
    <p:sldId id="477" r:id="rId21"/>
    <p:sldId id="450" r:id="rId22"/>
    <p:sldId id="498" r:id="rId23"/>
    <p:sldId id="520" r:id="rId24"/>
    <p:sldId id="534" r:id="rId25"/>
    <p:sldId id="264" r:id="rId26"/>
    <p:sldId id="268" r:id="rId27"/>
    <p:sldId id="537" r:id="rId28"/>
    <p:sldId id="515" r:id="rId29"/>
    <p:sldId id="265" r:id="rId30"/>
    <p:sldId id="266" r:id="rId31"/>
    <p:sldId id="519" r:id="rId32"/>
    <p:sldId id="527" r:id="rId33"/>
    <p:sldId id="528" r:id="rId34"/>
    <p:sldId id="262" r:id="rId35"/>
    <p:sldId id="504" r:id="rId36"/>
    <p:sldId id="269" r:id="rId37"/>
    <p:sldId id="270" r:id="rId38"/>
    <p:sldId id="271" r:id="rId39"/>
    <p:sldId id="257" r:id="rId40"/>
    <p:sldId id="281" r:id="rId41"/>
    <p:sldId id="298" r:id="rId42"/>
    <p:sldId id="258" r:id="rId43"/>
    <p:sldId id="530" r:id="rId44"/>
    <p:sldId id="536" r:id="rId45"/>
    <p:sldId id="260" r:id="rId46"/>
    <p:sldId id="535" r:id="rId47"/>
    <p:sldId id="531" r:id="rId48"/>
    <p:sldId id="526" r:id="rId49"/>
    <p:sldId id="533" r:id="rId50"/>
    <p:sldId id="499" r:id="rId51"/>
    <p:sldId id="490" r:id="rId52"/>
    <p:sldId id="455" r:id="rId53"/>
  </p:sldIdLst>
  <p:sldSz cx="9144000" cy="5143500" type="screen16x9"/>
  <p:notesSz cx="6858000" cy="1143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1D47"/>
    <a:srgbClr val="553278"/>
    <a:srgbClr val="646569"/>
    <a:srgbClr val="878CB4"/>
    <a:srgbClr val="002D73"/>
    <a:srgbClr val="007681"/>
    <a:srgbClr val="1F3261"/>
    <a:srgbClr val="4589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1BAA9B-51D6-D241-B954-9C71316809B0}" v="5" dt="2026-01-23T15:21:06.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53" autoAdjust="0"/>
    <p:restoredTop sz="78923" autoAdjust="0"/>
  </p:normalViewPr>
  <p:slideViewPr>
    <p:cSldViewPr>
      <p:cViewPr>
        <p:scale>
          <a:sx n="160" d="100"/>
          <a:sy n="160" d="100"/>
        </p:scale>
        <p:origin x="1256" y="72"/>
      </p:cViewPr>
      <p:guideLst>
        <p:guide orient="horz" pos="1620"/>
        <p:guide pos="2880"/>
      </p:guideLst>
    </p:cSldViewPr>
  </p:slideViewPr>
  <p:outlineViewPr>
    <p:cViewPr>
      <p:scale>
        <a:sx n="85" d="100"/>
        <a:sy n="85" d="100"/>
      </p:scale>
      <p:origin x="0" y="0"/>
    </p:cViewPr>
  </p:outlineViewPr>
  <p:notesTextViewPr>
    <p:cViewPr>
      <p:scale>
        <a:sx n="1" d="1"/>
        <a:sy n="1" d="1"/>
      </p:scale>
      <p:origin x="0" y="0"/>
    </p:cViewPr>
  </p:notesTextViewPr>
  <p:sorterViewPr>
    <p:cViewPr>
      <p:scale>
        <a:sx n="64" d="100"/>
        <a:sy n="64" d="100"/>
      </p:scale>
      <p:origin x="0" y="0"/>
    </p:cViewPr>
  </p:sorterViewPr>
  <p:notesViewPr>
    <p:cSldViewPr>
      <p:cViewPr varScale="1">
        <p:scale>
          <a:sx n="81" d="100"/>
          <a:sy n="81" d="100"/>
        </p:scale>
        <p:origin x="2928"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handoutMaster" Target="handoutMasters/handout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heme" Target="theme/theme1.xml"/><Relationship Id="rId5" Type="http://schemas.openxmlformats.org/officeDocument/2006/relationships/slideMaster" Target="slideMasters/slideMaster1.xml"/><Relationship Id="rId61" Type="http://schemas.microsoft.com/office/2015/10/relationships/revisionInfo" Target="revisionInfo.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o, Alexandre (NKI)" userId="c7d39f93-6001-4d0b-9bdf-33485363fd88" providerId="ADAL" clId="{0594BAA2-98DB-5855-BDB7-9ED6425EA093}"/>
    <pc:docChg chg="addSld modSld">
      <pc:chgData name="Franco, Alexandre (NKI)" userId="c7d39f93-6001-4d0b-9bdf-33485363fd88" providerId="ADAL" clId="{0594BAA2-98DB-5855-BDB7-9ED6425EA093}" dt="2026-01-23T15:21:09.173" v="7" actId="14100"/>
      <pc:docMkLst>
        <pc:docMk/>
      </pc:docMkLst>
      <pc:sldChg chg="modSp">
        <pc:chgData name="Franco, Alexandre (NKI)" userId="c7d39f93-6001-4d0b-9bdf-33485363fd88" providerId="ADAL" clId="{0594BAA2-98DB-5855-BDB7-9ED6425EA093}" dt="2026-01-23T15:17:51.259" v="3" actId="14100"/>
        <pc:sldMkLst>
          <pc:docMk/>
          <pc:sldMk cId="0" sldId="526"/>
        </pc:sldMkLst>
        <pc:picChg chg="mod">
          <ac:chgData name="Franco, Alexandre (NKI)" userId="c7d39f93-6001-4d0b-9bdf-33485363fd88" providerId="ADAL" clId="{0594BAA2-98DB-5855-BDB7-9ED6425EA093}" dt="2026-01-23T15:17:51.259" v="3" actId="14100"/>
          <ac:picMkLst>
            <pc:docMk/>
            <pc:sldMk cId="0" sldId="526"/>
            <ac:picMk id="5122" creationId="{6E09C1A2-8FAF-801D-FDB0-73E4D4007479}"/>
          </ac:picMkLst>
        </pc:picChg>
      </pc:sldChg>
      <pc:sldChg chg="addSp modSp new mod">
        <pc:chgData name="Franco, Alexandre (NKI)" userId="c7d39f93-6001-4d0b-9bdf-33485363fd88" providerId="ADAL" clId="{0594BAA2-98DB-5855-BDB7-9ED6425EA093}" dt="2026-01-23T15:21:09.173" v="7" actId="14100"/>
        <pc:sldMkLst>
          <pc:docMk/>
          <pc:sldMk cId="3576482297" sldId="537"/>
        </pc:sldMkLst>
        <pc:picChg chg="add mod">
          <ac:chgData name="Franco, Alexandre (NKI)" userId="c7d39f93-6001-4d0b-9bdf-33485363fd88" providerId="ADAL" clId="{0594BAA2-98DB-5855-BDB7-9ED6425EA093}" dt="2026-01-23T15:21:09.173" v="7" actId="14100"/>
          <ac:picMkLst>
            <pc:docMk/>
            <pc:sldMk cId="3576482297" sldId="537"/>
            <ac:picMk id="4" creationId="{A7AF44D8-01DB-F476-B5C6-BB44BF7372E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111CE6-E01B-4B16-9FC9-386DAA6E82EC}" type="datetimeFigureOut">
              <a:rPr lang="en-US" smtClean="0"/>
              <a:pPr/>
              <a:t>1/23/26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47B35F-EEBB-4B51-9C7F-012E78CB0FD3}" type="slidenum">
              <a:rPr lang="en-US" smtClean="0"/>
              <a:pPr/>
              <a:t>‹#›</a:t>
            </a:fld>
            <a:endParaRPr lang="en-US"/>
          </a:p>
        </p:txBody>
      </p:sp>
    </p:spTree>
    <p:extLst>
      <p:ext uri="{BB962C8B-B14F-4D97-AF65-F5344CB8AC3E}">
        <p14:creationId xmlns:p14="http://schemas.microsoft.com/office/powerpoint/2010/main" val="40091865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C164A-7038-42D0-953C-2EB4816D4C81}" type="datetimeFigureOut">
              <a:rPr lang="en-US" smtClean="0"/>
              <a:pPr/>
              <a:t>1/23/26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DA9C80-B631-4EC4-8253-F63CFD0157DF}" type="slidenum">
              <a:rPr lang="en-US" smtClean="0"/>
              <a:pPr/>
              <a:t>‹#›</a:t>
            </a:fld>
            <a:endParaRPr lang="en-US"/>
          </a:p>
        </p:txBody>
      </p:sp>
    </p:spTree>
    <p:extLst>
      <p:ext uri="{BB962C8B-B14F-4D97-AF65-F5344CB8AC3E}">
        <p14:creationId xmlns:p14="http://schemas.microsoft.com/office/powerpoint/2010/main" val="1943357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ciencedirect-com.ezproxy.med.nyu.edu/topics/medicine-and-dentistry/magnetic-resonance-imagin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sciencedirect-com.ezproxy.med.nyu.edu/topics/medicine-and-dentistry/whole-body-mri"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a:p>
            <a:r>
              <a:rPr lang="en-US" dirty="0"/>
              <a:t>Project has been going on for 7 years now. </a:t>
            </a:r>
          </a:p>
          <a:p>
            <a:r>
              <a:rPr lang="en-US" dirty="0"/>
              <a:t>Some of you have heard about this project, and some have not. </a:t>
            </a:r>
          </a:p>
          <a:p>
            <a:r>
              <a:rPr lang="en-US" dirty="0"/>
              <a:t>Goal is to give members of NKI some updates. </a:t>
            </a:r>
          </a:p>
          <a:p>
            <a:r>
              <a:rPr lang="en-US" dirty="0"/>
              <a:t>Please feel free to interrupt me. If we go over time, we can continue this conversation next week, since it looks like there is nothing scheduled for next Monday. </a:t>
            </a:r>
          </a:p>
        </p:txBody>
      </p:sp>
      <p:sp>
        <p:nvSpPr>
          <p:cNvPr id="4" name="Slide Number Placeholder 3"/>
          <p:cNvSpPr>
            <a:spLocks noGrp="1"/>
          </p:cNvSpPr>
          <p:nvPr>
            <p:ph type="sldNum" sz="quarter" idx="10"/>
          </p:nvPr>
        </p:nvSpPr>
        <p:spPr/>
        <p:txBody>
          <a:bodyPr/>
          <a:lstStyle/>
          <a:p>
            <a:fld id="{F6DA9C80-B631-4EC4-8253-F63CFD0157DF}" type="slidenum">
              <a:rPr lang="en-US" smtClean="0"/>
              <a:pPr/>
              <a:t>1</a:t>
            </a:fld>
            <a:endParaRPr lang="en-US"/>
          </a:p>
        </p:txBody>
      </p:sp>
    </p:spTree>
    <p:extLst>
      <p:ext uri="{BB962C8B-B14F-4D97-AF65-F5344CB8AC3E}">
        <p14:creationId xmlns:p14="http://schemas.microsoft.com/office/powerpoint/2010/main" val="29352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a:solidFill>
                  <a:schemeClr val="tx1"/>
                </a:solidFill>
                <a:effectLst/>
                <a:latin typeface="+mn-lt"/>
                <a:ea typeface="+mn-ea"/>
                <a:cs typeface="+mn-cs"/>
              </a:rPr>
              <a:t>X-nuclei imaging, on the other hand, aims to reveal the underlying changes in the physiological processes on a cellular level.</a:t>
            </a:r>
            <a:endParaRPr lang="en-US" dirty="0"/>
          </a:p>
        </p:txBody>
      </p:sp>
      <p:sp>
        <p:nvSpPr>
          <p:cNvPr id="4" name="Slide Number Placeholder 3"/>
          <p:cNvSpPr>
            <a:spLocks noGrp="1"/>
          </p:cNvSpPr>
          <p:nvPr>
            <p:ph type="sldNum" sz="quarter" idx="5"/>
          </p:nvPr>
        </p:nvSpPr>
        <p:spPr/>
        <p:txBody>
          <a:bodyPr/>
          <a:lstStyle/>
          <a:p>
            <a:fld id="{F6DA9C80-B631-4EC4-8253-F63CFD0157DF}" type="slidenum">
              <a:rPr lang="en-US" smtClean="0"/>
              <a:pPr/>
              <a:t>15</a:t>
            </a:fld>
            <a:endParaRPr lang="en-US"/>
          </a:p>
        </p:txBody>
      </p:sp>
    </p:spTree>
    <p:extLst>
      <p:ext uri="{BB962C8B-B14F-4D97-AF65-F5344CB8AC3E}">
        <p14:creationId xmlns:p14="http://schemas.microsoft.com/office/powerpoint/2010/main" val="137263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F6DA9C80-B631-4EC4-8253-F63CFD0157DF}" type="slidenum">
              <a:rPr lang="en-US" smtClean="0"/>
              <a:pPr/>
              <a:t>17</a:t>
            </a:fld>
            <a:endParaRPr lang="en-US"/>
          </a:p>
        </p:txBody>
      </p:sp>
    </p:spTree>
    <p:extLst>
      <p:ext uri="{BB962C8B-B14F-4D97-AF65-F5344CB8AC3E}">
        <p14:creationId xmlns:p14="http://schemas.microsoft.com/office/powerpoint/2010/main" val="3745195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1" name="Google Shape;181;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23A7E-A89D-2F42-828A-8C8E1310B42E}" type="slidenum">
              <a:rPr lang="en-US"/>
              <a:pPr/>
              <a:t>19</a:t>
            </a:fld>
            <a:endParaRPr lang="en-US"/>
          </a:p>
        </p:txBody>
      </p:sp>
      <p:sp>
        <p:nvSpPr>
          <p:cNvPr id="7690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9027" name="Rectangle 3"/>
          <p:cNvSpPr>
            <a:spLocks noGrp="1" noChangeArrowheads="1"/>
          </p:cNvSpPr>
          <p:nvPr>
            <p:ph type="body" idx="1"/>
          </p:nvPr>
        </p:nvSpPr>
        <p:spPr/>
        <p:txBody>
          <a:bodyPr/>
          <a:lstStyle/>
          <a:p>
            <a:r>
              <a:rPr lang="en-US" dirty="0"/>
              <a:t>Tesla Certified that it is functioning. Change the </a:t>
            </a:r>
            <a:r>
              <a:rPr lang="en-US" dirty="0" err="1"/>
              <a:t>coldheads</a:t>
            </a:r>
            <a:r>
              <a:rPr lang="en-US" dirty="0"/>
              <a:t>. </a:t>
            </a:r>
          </a:p>
          <a:p>
            <a:endParaRPr lang="en-US" dirty="0"/>
          </a:p>
          <a:p>
            <a:r>
              <a:rPr lang="en-US" dirty="0"/>
              <a:t>Bed and other things are currently in building 19?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Imaging volume 30cm </a:t>
            </a:r>
            <a:r>
              <a:rPr lang="en-US" sz="1200" dirty="0" err="1"/>
              <a:t>dsv</a:t>
            </a:r>
            <a:endParaRPr lang="en-US" dirty="0"/>
          </a:p>
          <a:p>
            <a:r>
              <a:rPr lang="en-US" dirty="0"/>
              <a:t>DVS (Diameter Spherical Volume)</a:t>
            </a:r>
          </a:p>
          <a:p>
            <a:endParaRPr lang="en-US" dirty="0"/>
          </a:p>
          <a:p>
            <a:endParaRPr lang="en-US" dirty="0"/>
          </a:p>
        </p:txBody>
      </p:sp>
    </p:spTree>
    <p:extLst>
      <p:ext uri="{BB962C8B-B14F-4D97-AF65-F5344CB8AC3E}">
        <p14:creationId xmlns:p14="http://schemas.microsoft.com/office/powerpoint/2010/main" val="1048884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r>
              <a:rPr lang="en-US" dirty="0"/>
              <a:t>Gradient Strength</a:t>
            </a:r>
          </a:p>
          <a:p>
            <a:r>
              <a:rPr lang="en-US" dirty="0"/>
              <a:t>Slew Rate</a:t>
            </a:r>
          </a:p>
        </p:txBody>
      </p:sp>
      <p:sp>
        <p:nvSpPr>
          <p:cNvPr id="4" name="Slide Number Placeholder 3"/>
          <p:cNvSpPr>
            <a:spLocks noGrp="1"/>
          </p:cNvSpPr>
          <p:nvPr>
            <p:ph type="sldNum" sz="quarter" idx="5"/>
          </p:nvPr>
        </p:nvSpPr>
        <p:spPr/>
        <p:txBody>
          <a:bodyPr/>
          <a:lstStyle/>
          <a:p>
            <a:fld id="{F6DA9C80-B631-4EC4-8253-F63CFD0157DF}" type="slidenum">
              <a:rPr lang="en-US" smtClean="0"/>
              <a:pPr/>
              <a:t>21</a:t>
            </a:fld>
            <a:endParaRPr lang="en-US"/>
          </a:p>
        </p:txBody>
      </p:sp>
    </p:spTree>
    <p:extLst>
      <p:ext uri="{BB962C8B-B14F-4D97-AF65-F5344CB8AC3E}">
        <p14:creationId xmlns:p14="http://schemas.microsoft.com/office/powerpoint/2010/main" val="3839850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u="none" dirty="0"/>
              <a:t>Can cause peripheral nerve stimulation</a:t>
            </a:r>
          </a:p>
          <a:p>
            <a:r>
              <a:rPr lang="en-US" sz="1200" u="sng" dirty="0"/>
              <a:t>Siemens Prisma 3T </a:t>
            </a:r>
          </a:p>
          <a:p>
            <a:r>
              <a:rPr lang="en-US" sz="1200" dirty="0"/>
              <a:t>Peak strength: 80 </a:t>
            </a:r>
            <a:r>
              <a:rPr lang="en-US" sz="1200" dirty="0" err="1"/>
              <a:t>mT</a:t>
            </a:r>
            <a:r>
              <a:rPr lang="en-US" sz="1200" dirty="0"/>
              <a:t>/m</a:t>
            </a:r>
          </a:p>
          <a:p>
            <a:r>
              <a:rPr lang="en-US" sz="1200" dirty="0"/>
              <a:t>Slew Rate: 200 T/m/s</a:t>
            </a:r>
          </a:p>
          <a:p>
            <a:endParaRPr lang="en-US" sz="1200" dirty="0"/>
          </a:p>
          <a:p>
            <a:r>
              <a:rPr lang="en-US" sz="1200" u="sng" dirty="0"/>
              <a:t>NKI’s Siemens 3T Trio (Whole body):</a:t>
            </a:r>
          </a:p>
          <a:p>
            <a:r>
              <a:rPr lang="en-US" sz="1200" dirty="0"/>
              <a:t>Peak strength: 45 </a:t>
            </a:r>
            <a:r>
              <a:rPr lang="en-US" sz="1200" dirty="0" err="1"/>
              <a:t>mT</a:t>
            </a:r>
            <a:r>
              <a:rPr lang="en-US" sz="1200" dirty="0"/>
              <a:t>/m</a:t>
            </a:r>
          </a:p>
          <a:p>
            <a:r>
              <a:rPr lang="en-US" sz="1200" dirty="0"/>
              <a:t>Slew Rate: 200 T/m/s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Build in Florance South Carolina</a:t>
            </a:r>
            <a:endParaRPr dirty="0"/>
          </a:p>
        </p:txBody>
      </p:sp>
      <p:sp>
        <p:nvSpPr>
          <p:cNvPr id="226" name="Google Shape;22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F6DA9C80-B631-4EC4-8253-F63CFD0157DF}" type="slidenum">
              <a:rPr lang="en-US" smtClean="0"/>
              <a:pPr/>
              <a:t>23</a:t>
            </a:fld>
            <a:endParaRPr lang="en-US"/>
          </a:p>
        </p:txBody>
      </p:sp>
    </p:spTree>
    <p:extLst>
      <p:ext uri="{BB962C8B-B14F-4D97-AF65-F5344CB8AC3E}">
        <p14:creationId xmlns:p14="http://schemas.microsoft.com/office/powerpoint/2010/main" val="395195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r>
              <a:rPr lang="en-US" dirty="0"/>
              <a:t>Magnet Gradient Interaction</a:t>
            </a:r>
          </a:p>
        </p:txBody>
      </p:sp>
      <p:sp>
        <p:nvSpPr>
          <p:cNvPr id="4" name="Slide Number Placeholder 3"/>
          <p:cNvSpPr>
            <a:spLocks noGrp="1"/>
          </p:cNvSpPr>
          <p:nvPr>
            <p:ph type="sldNum" sz="quarter" idx="5"/>
          </p:nvPr>
        </p:nvSpPr>
        <p:spPr/>
        <p:txBody>
          <a:bodyPr/>
          <a:lstStyle/>
          <a:p>
            <a:fld id="{F6DA9C80-B631-4EC4-8253-F63CFD0157DF}" type="slidenum">
              <a:rPr lang="en-US" smtClean="0"/>
              <a:pPr/>
              <a:t>24</a:t>
            </a:fld>
            <a:endParaRPr lang="en-US"/>
          </a:p>
        </p:txBody>
      </p:sp>
    </p:spTree>
    <p:extLst>
      <p:ext uri="{BB962C8B-B14F-4D97-AF65-F5344CB8AC3E}">
        <p14:creationId xmlns:p14="http://schemas.microsoft.com/office/powerpoint/2010/main" val="2736536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Cooling</a:t>
            </a:r>
            <a:endParaRPr dirty="0"/>
          </a:p>
        </p:txBody>
      </p:sp>
      <p:sp>
        <p:nvSpPr>
          <p:cNvPr id="248" name="Google Shape;2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r>
              <a:rPr lang="en-US" dirty="0"/>
              <a:t>bridges the gap between basic research and clinical applications</a:t>
            </a:r>
          </a:p>
          <a:p>
            <a:r>
              <a:rPr lang="en-US" dirty="0"/>
              <a:t>Connect research from brain cells to whole brain </a:t>
            </a:r>
            <a:r>
              <a:rPr lang="en-US" dirty="0" err="1"/>
              <a:t>connectomics</a:t>
            </a:r>
            <a:endParaRPr lang="en-US" dirty="0"/>
          </a:p>
          <a:p>
            <a:endParaRPr lang="en-US" dirty="0"/>
          </a:p>
        </p:txBody>
      </p:sp>
      <p:sp>
        <p:nvSpPr>
          <p:cNvPr id="4" name="Slide Number Placeholder 3"/>
          <p:cNvSpPr>
            <a:spLocks noGrp="1"/>
          </p:cNvSpPr>
          <p:nvPr>
            <p:ph type="sldNum" sz="quarter" idx="5"/>
          </p:nvPr>
        </p:nvSpPr>
        <p:spPr/>
        <p:txBody>
          <a:bodyPr/>
          <a:lstStyle/>
          <a:p>
            <a:fld id="{F6DA9C80-B631-4EC4-8253-F63CFD0157DF}" type="slidenum">
              <a:rPr lang="en-US" smtClean="0"/>
              <a:pPr/>
              <a:t>3</a:t>
            </a:fld>
            <a:endParaRPr lang="en-US"/>
          </a:p>
        </p:txBody>
      </p:sp>
    </p:spTree>
    <p:extLst>
      <p:ext uri="{BB962C8B-B14F-4D97-AF65-F5344CB8AC3E}">
        <p14:creationId xmlns:p14="http://schemas.microsoft.com/office/powerpoint/2010/main" val="382653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400Mhz</a:t>
            </a:r>
            <a:endParaRPr dirty="0"/>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r>
              <a:rPr lang="en-US" dirty="0"/>
              <a:t>Working on converting the system from a 7T to a 9.4T. </a:t>
            </a:r>
          </a:p>
        </p:txBody>
      </p:sp>
      <p:sp>
        <p:nvSpPr>
          <p:cNvPr id="4" name="Slide Number Placeholder 3"/>
          <p:cNvSpPr>
            <a:spLocks noGrp="1"/>
          </p:cNvSpPr>
          <p:nvPr>
            <p:ph type="sldNum" sz="quarter" idx="5"/>
          </p:nvPr>
        </p:nvSpPr>
        <p:spPr/>
        <p:txBody>
          <a:bodyPr/>
          <a:lstStyle/>
          <a:p>
            <a:fld id="{F6DA9C80-B631-4EC4-8253-F63CFD0157DF}" type="slidenum">
              <a:rPr lang="en-US" smtClean="0"/>
              <a:pPr/>
              <a:t>28</a:t>
            </a:fld>
            <a:endParaRPr lang="en-US"/>
          </a:p>
        </p:txBody>
      </p:sp>
    </p:spTree>
    <p:extLst>
      <p:ext uri="{BB962C8B-B14F-4D97-AF65-F5344CB8AC3E}">
        <p14:creationId xmlns:p14="http://schemas.microsoft.com/office/powerpoint/2010/main" val="2474821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Pre-cool - Liquid nitrogen – will get us to around 80-77K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Purchase gas Helium, instead of liquid helium. </a:t>
            </a:r>
          </a:p>
          <a:p>
            <a:pPr marL="0" lvl="0" indent="0" algn="l" rtl="0">
              <a:spcBef>
                <a:spcPts val="0"/>
              </a:spcBef>
              <a:spcAft>
                <a:spcPts val="0"/>
              </a:spcAft>
              <a:buNone/>
            </a:pPr>
            <a:r>
              <a:rPr lang="en-US" dirty="0"/>
              <a:t>Logistics to get all that liquid helium will be challenging.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Pre-cooling will take about a month. </a:t>
            </a:r>
            <a:endParaRPr dirty="0"/>
          </a:p>
        </p:txBody>
      </p:sp>
      <p:sp>
        <p:nvSpPr>
          <p:cNvPr id="278" name="Google Shape;2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F6DA9C80-B631-4EC4-8253-F63CFD0157DF}" type="slidenum">
              <a:rPr lang="en-US" smtClean="0"/>
              <a:pPr/>
              <a:t>33</a:t>
            </a:fld>
            <a:endParaRPr lang="en-US"/>
          </a:p>
        </p:txBody>
      </p:sp>
    </p:spTree>
    <p:extLst>
      <p:ext uri="{BB962C8B-B14F-4D97-AF65-F5344CB8AC3E}">
        <p14:creationId xmlns:p14="http://schemas.microsoft.com/office/powerpoint/2010/main" val="1371961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9B34F8E3-5D29-8BB4-F637-BE475759F418}"/>
            </a:ext>
          </a:extLst>
        </p:cNvPr>
        <p:cNvGrpSpPr/>
        <p:nvPr/>
      </p:nvGrpSpPr>
      <p:grpSpPr>
        <a:xfrm>
          <a:off x="0" y="0"/>
          <a:ext cx="0" cy="0"/>
          <a:chOff x="0" y="0"/>
          <a:chExt cx="0" cy="0"/>
        </a:xfrm>
      </p:grpSpPr>
      <p:sp>
        <p:nvSpPr>
          <p:cNvPr id="147" name="Google Shape;147;p5:notes">
            <a:extLst>
              <a:ext uri="{FF2B5EF4-FFF2-40B4-BE49-F238E27FC236}">
                <a16:creationId xmlns:a16="http://schemas.microsoft.com/office/drawing/2014/main" id="{78B5D4BC-87A1-15B5-0AF2-B5ACDD2E56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5:notes">
            <a:extLst>
              <a:ext uri="{FF2B5EF4-FFF2-40B4-BE49-F238E27FC236}">
                <a16:creationId xmlns:a16="http://schemas.microsoft.com/office/drawing/2014/main" id="{9D574FE7-17B3-A329-F80A-90C38F2625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6651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0" name="Google Shape;14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F6DA9C80-B631-4EC4-8253-F63CFD0157DF}" type="slidenum">
              <a:rPr lang="en-US" smtClean="0"/>
              <a:pPr/>
              <a:t>44</a:t>
            </a:fld>
            <a:endParaRPr lang="en-US"/>
          </a:p>
        </p:txBody>
      </p:sp>
    </p:spTree>
    <p:extLst>
      <p:ext uri="{BB962C8B-B14F-4D97-AF65-F5344CB8AC3E}">
        <p14:creationId xmlns:p14="http://schemas.microsoft.com/office/powerpoint/2010/main" val="1789979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Basically just a much better microscope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Higher sensitivity also has its drawbacks.</a:t>
            </a:r>
          </a:p>
          <a:p>
            <a:endParaRPr lang="en-US" dirty="0"/>
          </a:p>
        </p:txBody>
      </p:sp>
      <p:sp>
        <p:nvSpPr>
          <p:cNvPr id="4" name="Slide Number Placeholder 3"/>
          <p:cNvSpPr>
            <a:spLocks noGrp="1"/>
          </p:cNvSpPr>
          <p:nvPr>
            <p:ph type="sldNum" sz="quarter" idx="5"/>
          </p:nvPr>
        </p:nvSpPr>
        <p:spPr/>
        <p:txBody>
          <a:bodyPr/>
          <a:lstStyle/>
          <a:p>
            <a:fld id="{F6DA9C80-B631-4EC4-8253-F63CFD0157DF}" type="slidenum">
              <a:rPr lang="en-US" smtClean="0"/>
              <a:pPr/>
              <a:t>4</a:t>
            </a:fld>
            <a:endParaRPr lang="en-US"/>
          </a:p>
        </p:txBody>
      </p:sp>
    </p:spTree>
    <p:extLst>
      <p:ext uri="{BB962C8B-B14F-4D97-AF65-F5344CB8AC3E}">
        <p14:creationId xmlns:p14="http://schemas.microsoft.com/office/powerpoint/2010/main" val="2769330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r>
              <a:rPr lang="en-US" dirty="0"/>
              <a:t>At the Netherlands </a:t>
            </a:r>
          </a:p>
        </p:txBody>
      </p:sp>
      <p:sp>
        <p:nvSpPr>
          <p:cNvPr id="4" name="Slide Number Placeholder 3"/>
          <p:cNvSpPr>
            <a:spLocks noGrp="1"/>
          </p:cNvSpPr>
          <p:nvPr>
            <p:ph type="sldNum" sz="quarter" idx="5"/>
          </p:nvPr>
        </p:nvSpPr>
        <p:spPr/>
        <p:txBody>
          <a:bodyPr/>
          <a:lstStyle/>
          <a:p>
            <a:fld id="{F6DA9C80-B631-4EC4-8253-F63CFD0157DF}" type="slidenum">
              <a:rPr lang="en-US" smtClean="0"/>
              <a:pPr/>
              <a:t>5</a:t>
            </a:fld>
            <a:endParaRPr lang="en-US"/>
          </a:p>
        </p:txBody>
      </p:sp>
    </p:spTree>
    <p:extLst>
      <p:ext uri="{BB962C8B-B14F-4D97-AF65-F5344CB8AC3E}">
        <p14:creationId xmlns:p14="http://schemas.microsoft.com/office/powerpoint/2010/main" val="3730635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r>
              <a:rPr lang="en-US" b="1" dirty="0"/>
              <a:t>Improved specificity of BOLD signal:</a:t>
            </a:r>
            <a:r>
              <a:rPr lang="en-US" dirty="0"/>
              <a:t> At higher fields, the BOLD signal becomes more localized to the microvasculature directly surrounding active neurons, rather than larger draining veins, thus providing a more accurate reflection of neuronal activity.</a:t>
            </a:r>
          </a:p>
        </p:txBody>
      </p:sp>
      <p:sp>
        <p:nvSpPr>
          <p:cNvPr id="4" name="Slide Number Placeholder 3"/>
          <p:cNvSpPr>
            <a:spLocks noGrp="1"/>
          </p:cNvSpPr>
          <p:nvPr>
            <p:ph type="sldNum" sz="quarter" idx="5"/>
          </p:nvPr>
        </p:nvSpPr>
        <p:spPr/>
        <p:txBody>
          <a:bodyPr/>
          <a:lstStyle/>
          <a:p>
            <a:fld id="{F6DA9C80-B631-4EC4-8253-F63CFD0157DF}" type="slidenum">
              <a:rPr lang="en-US" smtClean="0"/>
              <a:pPr/>
              <a:t>6</a:t>
            </a:fld>
            <a:endParaRPr lang="en-US"/>
          </a:p>
        </p:txBody>
      </p:sp>
    </p:spTree>
    <p:extLst>
      <p:ext uri="{BB962C8B-B14F-4D97-AF65-F5344CB8AC3E}">
        <p14:creationId xmlns:p14="http://schemas.microsoft.com/office/powerpoint/2010/main" val="375761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Higher Spectral Dispersion:</a:t>
            </a:r>
            <a:r>
              <a:rPr lang="en-US" dirty="0"/>
              <a:t> Stronger magnetic fields spread out the resonance frequencies of different metabolites, improving the resolution and quantification of specific neurochemicals in MRS. This provides insights into the biochemical basis of neurological diseases.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Glutamate and glutamine, which are not resolved from each other at 1.5 T, are resolved progressively better with B0 increasing from 4T53, to 7 T 51, and to 9.4 T 5 </a:t>
            </a:r>
            <a:endParaRPr lang="en-US" dirty="0"/>
          </a:p>
          <a:p>
            <a:endParaRPr lang="en-US" dirty="0"/>
          </a:p>
          <a:p>
            <a:r>
              <a:rPr lang="en-US" b="1" dirty="0"/>
              <a:t>Imaging of Non-Proton Nuclei:</a:t>
            </a:r>
            <a:r>
              <a:rPr lang="en-US" dirty="0"/>
              <a:t> UHF MRI facilitates the imaging of nuclei other than hydrogen (protons), such as sodium, which can provide unique information about cellular metabolism and tissue health not accessible with standard proton MRI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Glutamine fuels brain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Glutamate is </a:t>
            </a:r>
            <a:r>
              <a:rPr lang="en-US" dirty="0"/>
              <a:t>a crucial amino acid that serves as the primary excitatory neurotransmitter in the brain</a:t>
            </a:r>
          </a:p>
          <a:p>
            <a:endParaRPr lang="en-US" dirty="0"/>
          </a:p>
        </p:txBody>
      </p:sp>
      <p:sp>
        <p:nvSpPr>
          <p:cNvPr id="4" name="Slide Number Placeholder 3"/>
          <p:cNvSpPr>
            <a:spLocks noGrp="1"/>
          </p:cNvSpPr>
          <p:nvPr>
            <p:ph type="sldNum" sz="quarter" idx="5"/>
          </p:nvPr>
        </p:nvSpPr>
        <p:spPr/>
        <p:txBody>
          <a:bodyPr/>
          <a:lstStyle/>
          <a:p>
            <a:fld id="{F6DA9C80-B631-4EC4-8253-F63CFD0157DF}" type="slidenum">
              <a:rPr lang="en-US" smtClean="0"/>
              <a:pPr/>
              <a:t>7</a:t>
            </a:fld>
            <a:endParaRPr lang="en-US"/>
          </a:p>
        </p:txBody>
      </p:sp>
    </p:spTree>
    <p:extLst>
      <p:ext uri="{BB962C8B-B14F-4D97-AF65-F5344CB8AC3E}">
        <p14:creationId xmlns:p14="http://schemas.microsoft.com/office/powerpoint/2010/main" val="2968584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a:solidFill>
                  <a:schemeClr val="tx1"/>
                </a:solidFill>
                <a:effectLst/>
                <a:latin typeface="+mn-lt"/>
                <a:ea typeface="+mn-ea"/>
                <a:cs typeface="+mn-cs"/>
              </a:rPr>
              <a:t>here are 83 7 T </a:t>
            </a:r>
            <a:r>
              <a:rPr lang="en-US" sz="1200" b="0" i="0" u="none" strike="noStrike" kern="1200" dirty="0">
                <a:solidFill>
                  <a:schemeClr val="tx1"/>
                </a:solidFill>
                <a:effectLst/>
                <a:latin typeface="+mn-lt"/>
                <a:ea typeface="+mn-ea"/>
                <a:cs typeface="+mn-cs"/>
                <a:hlinkClick r:id="rId3" tooltip="Learn more about Magnetic Resonance Imaging from ScienceDirect's AI-generated Topic Pages"/>
              </a:rPr>
              <a:t>MRIs</a:t>
            </a:r>
            <a:r>
              <a:rPr lang="en-US" sz="1200" b="0" i="0" kern="1200" dirty="0">
                <a:solidFill>
                  <a:schemeClr val="tx1"/>
                </a:solidFill>
                <a:effectLst/>
                <a:latin typeface="+mn-lt"/>
                <a:ea typeface="+mn-ea"/>
                <a:cs typeface="+mn-cs"/>
              </a:rPr>
              <a:t>, four large bore 9.4 T MRIs (), one 10.5 T </a:t>
            </a:r>
            <a:r>
              <a:rPr lang="en-US" sz="1200" b="0" i="0" u="none" strike="noStrike" kern="1200" dirty="0">
                <a:solidFill>
                  <a:schemeClr val="tx1"/>
                </a:solidFill>
                <a:effectLst/>
                <a:latin typeface="+mn-lt"/>
                <a:ea typeface="+mn-ea"/>
                <a:cs typeface="+mn-cs"/>
                <a:hlinkClick r:id="rId4" tooltip="Learn more about Whole Body MRI from ScienceDirect's AI-generated Topic Pages"/>
              </a:rPr>
              <a:t>whole body MRI</a:t>
            </a:r>
            <a:r>
              <a:rPr lang="en-US" sz="1200" b="0" i="0" kern="1200" dirty="0">
                <a:solidFill>
                  <a:schemeClr val="tx1"/>
                </a:solidFill>
                <a:effectLst/>
                <a:latin typeface="+mn-lt"/>
                <a:ea typeface="+mn-ea"/>
                <a:cs typeface="+mn-cs"/>
              </a:rPr>
              <a:t>, and two 11.7 T functioning, and another 11.7T that is currently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NBTI - Niobium–titanium</a:t>
            </a:r>
          </a:p>
          <a:p>
            <a:r>
              <a:rPr lang="en-US" sz="1200" b="0" i="0" kern="1200" dirty="0">
                <a:solidFill>
                  <a:schemeClr val="tx1"/>
                </a:solidFill>
                <a:effectLst/>
                <a:latin typeface="+mn-lt"/>
                <a:ea typeface="+mn-ea"/>
                <a:cs typeface="+mn-cs"/>
              </a:rPr>
              <a:t>NB3SN - Niobium–tin </a:t>
            </a:r>
          </a:p>
          <a:p>
            <a:endParaRPr lang="en-US" dirty="0"/>
          </a:p>
          <a:p>
            <a:r>
              <a:rPr lang="en-US" dirty="0"/>
              <a:t>Germany and China going to a 14T Magnet</a:t>
            </a:r>
          </a:p>
        </p:txBody>
      </p:sp>
      <p:sp>
        <p:nvSpPr>
          <p:cNvPr id="4" name="Slide Number Placeholder 3"/>
          <p:cNvSpPr>
            <a:spLocks noGrp="1"/>
          </p:cNvSpPr>
          <p:nvPr>
            <p:ph type="sldNum" sz="quarter" idx="5"/>
          </p:nvPr>
        </p:nvSpPr>
        <p:spPr/>
        <p:txBody>
          <a:bodyPr/>
          <a:lstStyle/>
          <a:p>
            <a:fld id="{F6DA9C80-B631-4EC4-8253-F63CFD0157DF}" type="slidenum">
              <a:rPr lang="en-US" smtClean="0"/>
              <a:pPr/>
              <a:t>9</a:t>
            </a:fld>
            <a:endParaRPr lang="en-US"/>
          </a:p>
        </p:txBody>
      </p:sp>
    </p:spTree>
    <p:extLst>
      <p:ext uri="{BB962C8B-B14F-4D97-AF65-F5344CB8AC3E}">
        <p14:creationId xmlns:p14="http://schemas.microsoft.com/office/powerpoint/2010/main" val="2324127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50863"/>
            <a:ext cx="5486400" cy="449262"/>
          </a:xfrm>
          <a:prstGeom prst="rect">
            <a:avLst/>
          </a:prstGeom>
        </p:spPr>
        <p:txBody>
          <a:bodyPr/>
          <a:lstStyle/>
          <a:p>
            <a:r>
              <a:rPr lang="en-US" sz="1200" b="0" i="0" kern="1200" dirty="0">
                <a:solidFill>
                  <a:schemeClr val="tx1"/>
                </a:solidFill>
                <a:effectLst/>
                <a:latin typeface="+mn-lt"/>
                <a:ea typeface="+mn-ea"/>
                <a:cs typeface="+mn-cs"/>
              </a:rPr>
              <a:t>INUMAC stands for "</a:t>
            </a:r>
            <a:r>
              <a:rPr lang="en-US" dirty="0"/>
              <a:t>Imaging of Neuro disease Using high-field MR And </a:t>
            </a:r>
            <a:r>
              <a:rPr lang="en-US" dirty="0" err="1"/>
              <a:t>Contrastophores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Location: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Neurospin</a:t>
            </a:r>
            <a:r>
              <a:rPr lang="en-US" sz="1200" b="0" i="0" kern="1200" dirty="0">
                <a:solidFill>
                  <a:schemeClr val="tx1"/>
                </a:solidFill>
                <a:effectLst/>
                <a:latin typeface="+mn-lt"/>
                <a:ea typeface="+mn-ea"/>
                <a:cs typeface="+mn-cs"/>
              </a:rPr>
              <a:t>, a neuroscience research center at CEA </a:t>
            </a:r>
            <a:r>
              <a:rPr lang="en-US" sz="1200" b="0" i="0" kern="1200" dirty="0" err="1">
                <a:solidFill>
                  <a:schemeClr val="tx1"/>
                </a:solidFill>
                <a:effectLst/>
                <a:latin typeface="+mn-lt"/>
                <a:ea typeface="+mn-ea"/>
                <a:cs typeface="+mn-cs"/>
              </a:rPr>
              <a:t>Saclay</a:t>
            </a:r>
            <a:r>
              <a:rPr lang="en-US" sz="1200" b="0" i="0" kern="1200" dirty="0">
                <a:solidFill>
                  <a:schemeClr val="tx1"/>
                </a:solidFill>
                <a:effectLst/>
                <a:latin typeface="+mn-lt"/>
                <a:ea typeface="+mn-ea"/>
                <a:cs typeface="+mn-cs"/>
              </a:rPr>
              <a:t>, France.  $270M project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6DA9C80-B631-4EC4-8253-F63CFD0157DF}" type="slidenum">
              <a:rPr lang="en-US" smtClean="0"/>
              <a:pPr/>
              <a:t>10</a:t>
            </a:fld>
            <a:endParaRPr lang="en-US"/>
          </a:p>
        </p:txBody>
      </p:sp>
    </p:spTree>
    <p:extLst>
      <p:ext uri="{BB962C8B-B14F-4D97-AF65-F5344CB8AC3E}">
        <p14:creationId xmlns:p14="http://schemas.microsoft.com/office/powerpoint/2010/main" val="4021988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Ralph </a:t>
            </a:r>
            <a:r>
              <a:rPr lang="en-US" dirty="0" err="1"/>
              <a:t>Polhamann</a:t>
            </a:r>
            <a:endParaRPr lang="en-US" dirty="0"/>
          </a:p>
        </p:txBody>
      </p:sp>
      <p:sp>
        <p:nvSpPr>
          <p:cNvPr id="4" name="Slide Number Placeholder 3"/>
          <p:cNvSpPr>
            <a:spLocks noGrp="1"/>
          </p:cNvSpPr>
          <p:nvPr>
            <p:ph type="sldNum" sz="quarter" idx="5"/>
          </p:nvPr>
        </p:nvSpPr>
        <p:spPr/>
        <p:txBody>
          <a:bodyPr/>
          <a:lstStyle/>
          <a:p>
            <a:fld id="{F6DA9C80-B631-4EC4-8253-F63CFD0157DF}" type="slidenum">
              <a:rPr lang="en-US" smtClean="0"/>
              <a:pPr/>
              <a:t>13</a:t>
            </a:fld>
            <a:endParaRPr lang="en-US"/>
          </a:p>
        </p:txBody>
      </p:sp>
    </p:spTree>
    <p:extLst>
      <p:ext uri="{BB962C8B-B14F-4D97-AF65-F5344CB8AC3E}">
        <p14:creationId xmlns:p14="http://schemas.microsoft.com/office/powerpoint/2010/main" val="4145336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ster">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228600" y="2647950"/>
            <a:ext cx="6324600" cy="609600"/>
          </a:xfrm>
          <a:prstGeom prst="rect">
            <a:avLst/>
          </a:prstGeom>
        </p:spPr>
        <p:txBody>
          <a:bodyPr/>
          <a:lstStyle>
            <a:lvl1pPr marL="0" indent="0">
              <a:buNone/>
              <a:defRPr sz="2800" b="1">
                <a:solidFill>
                  <a:srgbClr val="646569"/>
                </a:solidFill>
                <a:latin typeface="Arial" panose="020B0604020202020204" pitchFamily="34" charset="0"/>
                <a:cs typeface="Arial" panose="020B0604020202020204" pitchFamily="34" charset="0"/>
              </a:defRPr>
            </a:lvl1pPr>
          </a:lstStyle>
          <a:p>
            <a:pPr lvl="0"/>
            <a:r>
              <a:rPr lang="en-US" sz="2800" b="1" dirty="0">
                <a:latin typeface="Arial" panose="020B0604020202020204" pitchFamily="34" charset="0"/>
                <a:cs typeface="Arial" panose="020B0604020202020204" pitchFamily="34" charset="0"/>
              </a:rPr>
              <a:t>Master Sub Title</a:t>
            </a:r>
            <a:endParaRPr lang="en-US" dirty="0"/>
          </a:p>
        </p:txBody>
      </p:sp>
      <p:sp>
        <p:nvSpPr>
          <p:cNvPr id="11" name="Text Placeholder 10"/>
          <p:cNvSpPr>
            <a:spLocks noGrp="1"/>
          </p:cNvSpPr>
          <p:nvPr>
            <p:ph type="body" sz="quarter" idx="12" hasCustomPrompt="1"/>
          </p:nvPr>
        </p:nvSpPr>
        <p:spPr>
          <a:xfrm>
            <a:off x="228600" y="1962150"/>
            <a:ext cx="6324600" cy="533400"/>
          </a:xfrm>
          <a:prstGeom prst="rect">
            <a:avLst/>
          </a:prstGeom>
        </p:spPr>
        <p:txBody>
          <a:bodyPr/>
          <a:lstStyle>
            <a:lvl1pPr marL="0" indent="0" algn="l">
              <a:buNone/>
              <a:defRPr sz="4000" b="1" baseline="0">
                <a:solidFill>
                  <a:srgbClr val="553278"/>
                </a:solidFill>
                <a:latin typeface="Arial" panose="020B0604020202020204" pitchFamily="34" charset="0"/>
                <a:cs typeface="Arial" panose="020B0604020202020204" pitchFamily="34" charset="0"/>
              </a:defRPr>
            </a:lvl1pPr>
          </a:lstStyle>
          <a:p>
            <a:pPr lvl="0"/>
            <a:r>
              <a:rPr lang="en-US" dirty="0"/>
              <a:t>Master Title – Arial Bold</a:t>
            </a:r>
          </a:p>
        </p:txBody>
      </p:sp>
    </p:spTree>
    <p:extLst>
      <p:ext uri="{BB962C8B-B14F-4D97-AF65-F5344CB8AC3E}">
        <p14:creationId xmlns:p14="http://schemas.microsoft.com/office/powerpoint/2010/main" val="397628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ED0365-0D65-4032-85A6-BECCAB4E9A68}" type="datetimeFigureOut">
              <a:rPr lang="en-US" smtClean="0"/>
              <a:pPr/>
              <a:t>1/23/26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54AA7-8025-408E-B296-E2B43FE08638}" type="slidenum">
              <a:rPr lang="en-US" smtClean="0"/>
              <a:pPr/>
              <a:t>‹#›</a:t>
            </a:fld>
            <a:endParaRPr lang="en-US"/>
          </a:p>
        </p:txBody>
      </p:sp>
    </p:spTree>
    <p:extLst>
      <p:ext uri="{BB962C8B-B14F-4D97-AF65-F5344CB8AC3E}">
        <p14:creationId xmlns:p14="http://schemas.microsoft.com/office/powerpoint/2010/main" val="338359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CED0365-0D65-4032-85A6-BECCAB4E9A68}" type="datetimeFigureOut">
              <a:rPr lang="en-US" smtClean="0"/>
              <a:pPr/>
              <a:t>1/23/26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754AA7-8025-408E-B296-E2B43FE08638}" type="slidenum">
              <a:rPr lang="en-US" smtClean="0"/>
              <a:pPr/>
              <a:t>‹#›</a:t>
            </a:fld>
            <a:endParaRPr lang="en-US"/>
          </a:p>
        </p:txBody>
      </p:sp>
    </p:spTree>
    <p:extLst>
      <p:ext uri="{BB962C8B-B14F-4D97-AF65-F5344CB8AC3E}">
        <p14:creationId xmlns:p14="http://schemas.microsoft.com/office/powerpoint/2010/main" val="2445502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CED0365-0D65-4032-85A6-BECCAB4E9A68}" type="datetimeFigureOut">
              <a:rPr lang="en-US" smtClean="0"/>
              <a:pPr/>
              <a:t>1/23/26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754AA7-8025-408E-B296-E2B43FE08638}" type="slidenum">
              <a:rPr lang="en-US" smtClean="0"/>
              <a:pPr/>
              <a:t>‹#›</a:t>
            </a:fld>
            <a:endParaRPr lang="en-US"/>
          </a:p>
        </p:txBody>
      </p:sp>
    </p:spTree>
    <p:extLst>
      <p:ext uri="{BB962C8B-B14F-4D97-AF65-F5344CB8AC3E}">
        <p14:creationId xmlns:p14="http://schemas.microsoft.com/office/powerpoint/2010/main" val="4048722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ED0365-0D65-4032-85A6-BECCAB4E9A68}" type="datetimeFigureOut">
              <a:rPr lang="en-US" smtClean="0"/>
              <a:pPr/>
              <a:t>1/23/26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754AA7-8025-408E-B296-E2B43FE08638}" type="slidenum">
              <a:rPr lang="en-US" smtClean="0"/>
              <a:pPr/>
              <a:t>‹#›</a:t>
            </a:fld>
            <a:endParaRPr lang="en-US"/>
          </a:p>
        </p:txBody>
      </p:sp>
    </p:spTree>
    <p:extLst>
      <p:ext uri="{BB962C8B-B14F-4D97-AF65-F5344CB8AC3E}">
        <p14:creationId xmlns:p14="http://schemas.microsoft.com/office/powerpoint/2010/main" val="1116018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ED0365-0D65-4032-85A6-BECCAB4E9A68}" type="datetimeFigureOut">
              <a:rPr lang="en-US" smtClean="0"/>
              <a:pPr/>
              <a:t>1/23/26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54AA7-8025-408E-B296-E2B43FE08638}" type="slidenum">
              <a:rPr lang="en-US" smtClean="0"/>
              <a:pPr/>
              <a:t>‹#›</a:t>
            </a:fld>
            <a:endParaRPr lang="en-US"/>
          </a:p>
        </p:txBody>
      </p:sp>
    </p:spTree>
    <p:extLst>
      <p:ext uri="{BB962C8B-B14F-4D97-AF65-F5344CB8AC3E}">
        <p14:creationId xmlns:p14="http://schemas.microsoft.com/office/powerpoint/2010/main" val="1506954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ED0365-0D65-4032-85A6-BECCAB4E9A68}" type="datetimeFigureOut">
              <a:rPr lang="en-US" smtClean="0"/>
              <a:pPr/>
              <a:t>1/23/26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754AA7-8025-408E-B296-E2B43FE08638}" type="slidenum">
              <a:rPr lang="en-US" smtClean="0"/>
              <a:pPr/>
              <a:t>‹#›</a:t>
            </a:fld>
            <a:endParaRPr lang="en-US"/>
          </a:p>
        </p:txBody>
      </p:sp>
    </p:spTree>
    <p:extLst>
      <p:ext uri="{BB962C8B-B14F-4D97-AF65-F5344CB8AC3E}">
        <p14:creationId xmlns:p14="http://schemas.microsoft.com/office/powerpoint/2010/main" val="1798157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ED0365-0D65-4032-85A6-BECCAB4E9A68}" type="datetimeFigureOut">
              <a:rPr lang="en-US" smtClean="0"/>
              <a:pPr/>
              <a:t>1/23/26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54AA7-8025-408E-B296-E2B43FE08638}" type="slidenum">
              <a:rPr lang="en-US" smtClean="0"/>
              <a:pPr/>
              <a:t>‹#›</a:t>
            </a:fld>
            <a:endParaRPr lang="en-US"/>
          </a:p>
        </p:txBody>
      </p:sp>
    </p:spTree>
    <p:extLst>
      <p:ext uri="{BB962C8B-B14F-4D97-AF65-F5344CB8AC3E}">
        <p14:creationId xmlns:p14="http://schemas.microsoft.com/office/powerpoint/2010/main" val="1788743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ED0365-0D65-4032-85A6-BECCAB4E9A68}" type="datetimeFigureOut">
              <a:rPr lang="en-US" smtClean="0"/>
              <a:pPr/>
              <a:t>1/23/26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54AA7-8025-408E-B296-E2B43FE08638}" type="slidenum">
              <a:rPr lang="en-US" smtClean="0"/>
              <a:pPr/>
              <a:t>‹#›</a:t>
            </a:fld>
            <a:endParaRPr lang="en-US"/>
          </a:p>
        </p:txBody>
      </p:sp>
    </p:spTree>
    <p:extLst>
      <p:ext uri="{BB962C8B-B14F-4D97-AF65-F5344CB8AC3E}">
        <p14:creationId xmlns:p14="http://schemas.microsoft.com/office/powerpoint/2010/main" val="197773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Master">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04800" y="1885950"/>
            <a:ext cx="4114800" cy="1676400"/>
          </a:xfrm>
          <a:prstGeom prst="rect">
            <a:avLst/>
          </a:prstGeom>
        </p:spPr>
        <p:txBody>
          <a:bodyP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n-US" dirty="0"/>
              <a:t>Section Title-</a:t>
            </a:r>
            <a:br>
              <a:rPr lang="en-US" dirty="0"/>
            </a:br>
            <a:r>
              <a:rPr lang="en-US" dirty="0"/>
              <a:t>Arial Bold</a:t>
            </a:r>
          </a:p>
        </p:txBody>
      </p:sp>
    </p:spTree>
    <p:extLst>
      <p:ext uri="{BB962C8B-B14F-4D97-AF65-F5344CB8AC3E}">
        <p14:creationId xmlns:p14="http://schemas.microsoft.com/office/powerpoint/2010/main" val="267962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228600" y="1504950"/>
            <a:ext cx="7467600" cy="1219200"/>
          </a:xfrm>
          <a:prstGeom prst="rect">
            <a:avLst/>
          </a:prstGeom>
        </p:spPr>
        <p:txBody>
          <a:bodyPr/>
          <a:lstStyle>
            <a:lvl1pPr marL="0" indent="0">
              <a:buNone/>
              <a:defRPr sz="2400" b="0" i="0" baseline="0">
                <a:solidFill>
                  <a:srgbClr val="646569"/>
                </a:solidFill>
              </a:defRPr>
            </a:lvl1pPr>
          </a:lstStyle>
          <a:p>
            <a:pPr lvl="0"/>
            <a:r>
              <a:rPr lang="en-US" dirty="0"/>
              <a:t>Copy (Arial Regular)</a:t>
            </a:r>
          </a:p>
        </p:txBody>
      </p:sp>
      <p:sp>
        <p:nvSpPr>
          <p:cNvPr id="7" name="Text Placeholder 6"/>
          <p:cNvSpPr>
            <a:spLocks noGrp="1"/>
          </p:cNvSpPr>
          <p:nvPr>
            <p:ph type="body" sz="quarter" idx="12" hasCustomPrompt="1"/>
          </p:nvPr>
        </p:nvSpPr>
        <p:spPr>
          <a:xfrm>
            <a:off x="228600" y="514350"/>
            <a:ext cx="6781800" cy="762000"/>
          </a:xfrm>
          <a:prstGeom prst="rect">
            <a:avLst/>
          </a:prstGeom>
        </p:spPr>
        <p:txBody>
          <a:bodyPr/>
          <a:lstStyle>
            <a:lvl1pPr marL="0" indent="0">
              <a:buNone/>
              <a:defRPr b="1">
                <a:solidFill>
                  <a:srgbClr val="553278"/>
                </a:solidFill>
              </a:defRPr>
            </a:lvl1pPr>
          </a:lstStyle>
          <a:p>
            <a:pPr lvl="0"/>
            <a:r>
              <a:rPr lang="en-US" dirty="0"/>
              <a:t>Slide Heading – Arial Bold</a:t>
            </a:r>
          </a:p>
        </p:txBody>
      </p:sp>
    </p:spTree>
    <p:extLst>
      <p:ext uri="{BB962C8B-B14F-4D97-AF65-F5344CB8AC3E}">
        <p14:creationId xmlns:p14="http://schemas.microsoft.com/office/powerpoint/2010/main" val="179751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C120D-D066-6B4A-A4D5-4A9489E387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700948-0D5A-7F45-94C5-302CC70FA5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884CA-CF1B-2C4A-9666-9AA9AB4B4A5C}"/>
              </a:ext>
            </a:extLst>
          </p:cNvPr>
          <p:cNvSpPr>
            <a:spLocks noGrp="1"/>
          </p:cNvSpPr>
          <p:nvPr>
            <p:ph type="dt" sz="half" idx="10"/>
          </p:nvPr>
        </p:nvSpPr>
        <p:spPr/>
        <p:txBody>
          <a:bodyPr/>
          <a:lstStyle/>
          <a:p>
            <a:fld id="{A3244FFC-68A3-7B4E-963F-0B51EB8CBD2A}" type="datetimeFigureOut">
              <a:rPr lang="en-US" smtClean="0"/>
              <a:t>1/23/26</a:t>
            </a:fld>
            <a:endParaRPr lang="en-US"/>
          </a:p>
        </p:txBody>
      </p:sp>
      <p:sp>
        <p:nvSpPr>
          <p:cNvPr id="5" name="Footer Placeholder 4">
            <a:extLst>
              <a:ext uri="{FF2B5EF4-FFF2-40B4-BE49-F238E27FC236}">
                <a16:creationId xmlns:a16="http://schemas.microsoft.com/office/drawing/2014/main" id="{D5D0DE47-069F-3440-ADDC-B2E6825D81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69E18-0937-CB46-B7A1-6C240C41468B}"/>
              </a:ext>
            </a:extLst>
          </p:cNvPr>
          <p:cNvSpPr>
            <a:spLocks noGrp="1"/>
          </p:cNvSpPr>
          <p:nvPr>
            <p:ph type="sldNum" sz="quarter" idx="12"/>
          </p:nvPr>
        </p:nvSpPr>
        <p:spPr/>
        <p:txBody>
          <a:bodyPr/>
          <a:lstStyle/>
          <a:p>
            <a:fld id="{E7649EEF-1418-9E41-B16D-11682CE35DF4}" type="slidenum">
              <a:rPr lang="en-US" smtClean="0"/>
              <a:t>‹#›</a:t>
            </a:fld>
            <a:endParaRPr lang="en-US"/>
          </a:p>
        </p:txBody>
      </p:sp>
    </p:spTree>
    <p:extLst>
      <p:ext uri="{BB962C8B-B14F-4D97-AF65-F5344CB8AC3E}">
        <p14:creationId xmlns:p14="http://schemas.microsoft.com/office/powerpoint/2010/main" val="1155559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41CA88-FA45-4492-BC3E-203ACDBD5C44}" type="datetimeFigureOut">
              <a:rPr lang="en-US" smtClean="0"/>
              <a:pPr/>
              <a:t>1/23/26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5669E4-4950-4C74-8DAF-0E4BD16BEDBF}" type="slidenum">
              <a:rPr lang="en-US" smtClean="0"/>
              <a:pPr/>
              <a:t>‹#›</a:t>
            </a:fld>
            <a:endParaRPr lang="en-US"/>
          </a:p>
        </p:txBody>
      </p:sp>
    </p:spTree>
    <p:extLst>
      <p:ext uri="{BB962C8B-B14F-4D97-AF65-F5344CB8AC3E}">
        <p14:creationId xmlns:p14="http://schemas.microsoft.com/office/powerpoint/2010/main" val="3107417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Master">
  <p:cSld name="1_Content Master">
    <p:spTree>
      <p:nvGrpSpPr>
        <p:cNvPr id="1" name="Shape 19"/>
        <p:cNvGrpSpPr/>
        <p:nvPr/>
      </p:nvGrpSpPr>
      <p:grpSpPr>
        <a:xfrm>
          <a:off x="0" y="0"/>
          <a:ext cx="0" cy="0"/>
          <a:chOff x="0" y="0"/>
          <a:chExt cx="0" cy="0"/>
        </a:xfrm>
      </p:grpSpPr>
      <p:sp>
        <p:nvSpPr>
          <p:cNvPr id="20" name="Google Shape;20;p22"/>
          <p:cNvSpPr txBox="1">
            <a:spLocks noGrp="1"/>
          </p:cNvSpPr>
          <p:nvPr>
            <p:ph type="body" idx="1"/>
          </p:nvPr>
        </p:nvSpPr>
        <p:spPr>
          <a:xfrm>
            <a:off x="228600" y="1504950"/>
            <a:ext cx="7467600" cy="1219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rgbClr val="646569"/>
              </a:buClr>
              <a:buSzPts val="2400"/>
              <a:buFont typeface="Arial"/>
              <a:buNone/>
              <a:defRPr sz="2400" b="0" i="0" u="none" strike="noStrike" cap="none">
                <a:solidFill>
                  <a:srgbClr val="646569"/>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Google Shape;21;p22"/>
          <p:cNvSpPr txBox="1">
            <a:spLocks noGrp="1"/>
          </p:cNvSpPr>
          <p:nvPr>
            <p:ph type="body" idx="2"/>
          </p:nvPr>
        </p:nvSpPr>
        <p:spPr>
          <a:xfrm>
            <a:off x="228600" y="514350"/>
            <a:ext cx="6781800" cy="7620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40"/>
              </a:spcBef>
              <a:spcAft>
                <a:spcPts val="0"/>
              </a:spcAft>
              <a:buClr>
                <a:srgbClr val="553278"/>
              </a:buClr>
              <a:buSzPts val="3200"/>
              <a:buFont typeface="Arial"/>
              <a:buNone/>
              <a:defRPr sz="3200" b="1" i="0" u="none" strike="noStrike" cap="none">
                <a:solidFill>
                  <a:srgbClr val="553278"/>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4239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CED0365-0D65-4032-85A6-BECCAB4E9A68}" type="datetimeFigureOut">
              <a:rPr lang="en-US" smtClean="0"/>
              <a:pPr/>
              <a:t>1/23/26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54AA7-8025-408E-B296-E2B43FE08638}" type="slidenum">
              <a:rPr lang="en-US" smtClean="0"/>
              <a:pPr/>
              <a:t>‹#›</a:t>
            </a:fld>
            <a:endParaRPr lang="en-US"/>
          </a:p>
        </p:txBody>
      </p:sp>
    </p:spTree>
    <p:extLst>
      <p:ext uri="{BB962C8B-B14F-4D97-AF65-F5344CB8AC3E}">
        <p14:creationId xmlns:p14="http://schemas.microsoft.com/office/powerpoint/2010/main" val="1549852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ED0365-0D65-4032-85A6-BECCAB4E9A68}" type="datetimeFigureOut">
              <a:rPr lang="en-US" smtClean="0"/>
              <a:pPr/>
              <a:t>1/23/26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54AA7-8025-408E-B296-E2B43FE08638}" type="slidenum">
              <a:rPr lang="en-US" smtClean="0"/>
              <a:pPr/>
              <a:t>‹#›</a:t>
            </a:fld>
            <a:endParaRPr lang="en-US"/>
          </a:p>
        </p:txBody>
      </p:sp>
    </p:spTree>
    <p:extLst>
      <p:ext uri="{BB962C8B-B14F-4D97-AF65-F5344CB8AC3E}">
        <p14:creationId xmlns:p14="http://schemas.microsoft.com/office/powerpoint/2010/main" val="304300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ED0365-0D65-4032-85A6-BECCAB4E9A68}" type="datetimeFigureOut">
              <a:rPr lang="en-US" smtClean="0"/>
              <a:pPr/>
              <a:t>1/23/26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754AA7-8025-408E-B296-E2B43FE08638}" type="slidenum">
              <a:rPr lang="en-US" smtClean="0"/>
              <a:pPr/>
              <a:t>‹#›</a:t>
            </a:fld>
            <a:endParaRPr lang="en-US"/>
          </a:p>
        </p:txBody>
      </p:sp>
    </p:spTree>
    <p:extLst>
      <p:ext uri="{BB962C8B-B14F-4D97-AF65-F5344CB8AC3E}">
        <p14:creationId xmlns:p14="http://schemas.microsoft.com/office/powerpoint/2010/main" val="20762209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9AE51E1D-7280-49D6-A2E2-CE63FE17EF16}" type="datetimeFigureOut">
              <a:rPr lang="en-US" smtClean="0"/>
              <a:pPr/>
              <a:t>1/23/26</a:t>
            </a:fld>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BACAC6D-BD82-4571-9E34-C1EFF11A946D}" type="slidenum">
              <a:rPr lang="en-US" smtClean="0"/>
              <a:pPr/>
              <a:t>‹#›</a:t>
            </a:fld>
            <a:endParaRPr lang="en-US"/>
          </a:p>
        </p:txBody>
      </p:sp>
      <p:sp>
        <p:nvSpPr>
          <p:cNvPr id="7" name="Rectangle 6"/>
          <p:cNvSpPr/>
          <p:nvPr userDrawn="1"/>
        </p:nvSpPr>
        <p:spPr>
          <a:xfrm>
            <a:off x="0" y="3714750"/>
            <a:ext cx="9144000" cy="1485900"/>
          </a:xfrm>
          <a:prstGeom prst="rect">
            <a:avLst/>
          </a:prstGeom>
          <a:solidFill>
            <a:srgbClr val="553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3714750"/>
            <a:ext cx="9144000" cy="76200"/>
          </a:xfrm>
          <a:prstGeom prst="rect">
            <a:avLst/>
          </a:prstGeom>
          <a:solidFill>
            <a:srgbClr val="878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1" y="133350"/>
            <a:ext cx="3505200" cy="928382"/>
          </a:xfrm>
          <a:prstGeom prst="rect">
            <a:avLst/>
          </a:prstGeom>
        </p:spPr>
      </p:pic>
    </p:spTree>
    <p:extLst>
      <p:ext uri="{BB962C8B-B14F-4D97-AF65-F5344CB8AC3E}">
        <p14:creationId xmlns:p14="http://schemas.microsoft.com/office/powerpoint/2010/main" val="4023744030"/>
      </p:ext>
    </p:extLst>
  </p:cSld>
  <p:clrMap bg1="lt1" tx1="dk1" bg2="lt2" tx2="dk2" accent1="accent1" accent2="accent2" accent3="accent3" accent4="accent4" accent5="accent5" accent6="accent6" hlink="hlink" folHlink="folHlink"/>
  <p:sldLayoutIdLst>
    <p:sldLayoutId id="2147483686"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1581150"/>
            <a:ext cx="5334000" cy="2743200"/>
          </a:xfrm>
          <a:prstGeom prst="rect">
            <a:avLst/>
          </a:prstGeom>
          <a:solidFill>
            <a:srgbClr val="553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1540453"/>
            <a:ext cx="5334000" cy="81394"/>
          </a:xfrm>
          <a:prstGeom prst="rect">
            <a:avLst/>
          </a:prstGeom>
          <a:solidFill>
            <a:srgbClr val="878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p:cNvSpPr txBox="1">
            <a:spLocks/>
          </p:cNvSpPr>
          <p:nvPr userDrawn="1"/>
        </p:nvSpPr>
        <p:spPr>
          <a:xfrm>
            <a:off x="8305800" y="88105"/>
            <a:ext cx="685800" cy="273844"/>
          </a:xfrm>
          <a:prstGeom prst="rect">
            <a:avLst/>
          </a:prstGeom>
        </p:spPr>
        <p:txBody>
          <a:bodyPr/>
          <a:lstStyle>
            <a:defPPr>
              <a:defRPr lang="en-US"/>
            </a:defPPr>
            <a:lvl1pPr marL="0" algn="l" defTabSz="914400" rtl="0" eaLnBrk="1" latinLnBrk="0" hangingPunct="1">
              <a:defRPr sz="1800" b="1"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F52EC2-2C0B-4C03-9888-0B25156ED88D}" type="slidenum">
              <a:rPr lang="en-US" sz="1200" smtClean="0">
                <a:solidFill>
                  <a:srgbClr val="553278"/>
                </a:solidFill>
              </a:rPr>
              <a:pPr/>
              <a:t>‹#›</a:t>
            </a:fld>
            <a:endParaRPr lang="en-US" sz="1200" dirty="0">
              <a:solidFill>
                <a:srgbClr val="553278"/>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24600" y="4324350"/>
            <a:ext cx="2667000" cy="706378"/>
          </a:xfrm>
          <a:prstGeom prst="rect">
            <a:avLst/>
          </a:prstGeom>
        </p:spPr>
      </p:pic>
    </p:spTree>
    <p:extLst>
      <p:ext uri="{BB962C8B-B14F-4D97-AF65-F5344CB8AC3E}">
        <p14:creationId xmlns:p14="http://schemas.microsoft.com/office/powerpoint/2010/main" val="2405248628"/>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Rectangle 21"/>
          <p:cNvSpPr/>
          <p:nvPr userDrawn="1"/>
        </p:nvSpPr>
        <p:spPr>
          <a:xfrm>
            <a:off x="0" y="62344"/>
            <a:ext cx="9144000" cy="299605"/>
          </a:xfrm>
          <a:prstGeom prst="rect">
            <a:avLst/>
          </a:prstGeom>
          <a:solidFill>
            <a:srgbClr val="553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3"/>
          <p:cNvSpPr txBox="1">
            <a:spLocks/>
          </p:cNvSpPr>
          <p:nvPr userDrawn="1"/>
        </p:nvSpPr>
        <p:spPr>
          <a:xfrm>
            <a:off x="8305800" y="88105"/>
            <a:ext cx="685800" cy="273844"/>
          </a:xfrm>
          <a:prstGeom prst="rect">
            <a:avLst/>
          </a:prstGeom>
        </p:spPr>
        <p:txBody>
          <a:bodyPr/>
          <a:lstStyle>
            <a:defPPr>
              <a:defRPr lang="en-US"/>
            </a:defPPr>
            <a:lvl1pPr marL="0" algn="l" defTabSz="914400" rtl="0" eaLnBrk="1" latinLnBrk="0" hangingPunct="1">
              <a:defRPr sz="1800" b="1"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F52EC2-2C0B-4C03-9888-0B25156ED88D}" type="slidenum">
              <a:rPr lang="en-US" sz="1200" smtClean="0"/>
              <a:pPr/>
              <a:t>‹#›</a:t>
            </a:fld>
            <a:endParaRPr lang="en-US" sz="1200" dirty="0"/>
          </a:p>
        </p:txBody>
      </p:sp>
      <p:sp>
        <p:nvSpPr>
          <p:cNvPr id="25" name="Rectangle 24"/>
          <p:cNvSpPr/>
          <p:nvPr userDrawn="1"/>
        </p:nvSpPr>
        <p:spPr>
          <a:xfrm>
            <a:off x="0" y="0"/>
            <a:ext cx="9144000" cy="81394"/>
          </a:xfrm>
          <a:prstGeom prst="rect">
            <a:avLst/>
          </a:prstGeom>
          <a:solidFill>
            <a:srgbClr val="878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8000" y="4476750"/>
            <a:ext cx="2047242" cy="542230"/>
          </a:xfrm>
          <a:prstGeom prst="rect">
            <a:avLst/>
          </a:prstGeom>
        </p:spPr>
      </p:pic>
    </p:spTree>
    <p:extLst>
      <p:ext uri="{BB962C8B-B14F-4D97-AF65-F5344CB8AC3E}">
        <p14:creationId xmlns:p14="http://schemas.microsoft.com/office/powerpoint/2010/main" val="3484135281"/>
      </p:ext>
    </p:extLst>
  </p:cSld>
  <p:clrMap bg1="lt1" tx1="dk1" bg2="lt2" tx2="dk2" accent1="accent1" accent2="accent2" accent3="accent3" accent4="accent4" accent5="accent5" accent6="accent6" hlink="hlink" folHlink="folHlink"/>
  <p:sldLayoutIdLst>
    <p:sldLayoutId id="2147483655" r:id="rId1"/>
    <p:sldLayoutId id="2147483688" r:id="rId2"/>
    <p:sldLayoutId id="2147483689" r:id="rId3"/>
    <p:sldLayoutId id="2147483691" r:id="rId4"/>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ACED0365-0D65-4032-85A6-BECCAB4E9A68}" type="datetimeFigureOut">
              <a:rPr lang="en-US" smtClean="0"/>
              <a:pPr/>
              <a:t>1/23/26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7754AA7-8025-408E-B296-E2B43FE08638}" type="slidenum">
              <a:rPr lang="en-US" smtClean="0"/>
              <a:pPr/>
              <a:t>‹#›</a:t>
            </a:fld>
            <a:endParaRPr lang="en-US"/>
          </a:p>
        </p:txBody>
      </p:sp>
      <p:sp>
        <p:nvSpPr>
          <p:cNvPr id="7" name="Rectangle 6"/>
          <p:cNvSpPr/>
          <p:nvPr userDrawn="1"/>
        </p:nvSpPr>
        <p:spPr>
          <a:xfrm>
            <a:off x="0" y="62344"/>
            <a:ext cx="9144000" cy="299605"/>
          </a:xfrm>
          <a:prstGeom prst="rect">
            <a:avLst/>
          </a:prstGeom>
          <a:solidFill>
            <a:srgbClr val="553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1"/>
          <p:cNvSpPr txBox="1">
            <a:spLocks/>
          </p:cNvSpPr>
          <p:nvPr userDrawn="1"/>
        </p:nvSpPr>
        <p:spPr>
          <a:xfrm>
            <a:off x="152400" y="88105"/>
            <a:ext cx="2133600" cy="273844"/>
          </a:xfrm>
          <a:prstGeom prst="rect">
            <a:avLst/>
          </a:prstGeom>
        </p:spPr>
        <p:txBody>
          <a:bodyPr/>
          <a:lstStyle>
            <a:defPPr>
              <a:defRPr lang="en-US"/>
            </a:defPPr>
            <a:lvl1pPr marL="0" algn="l" defTabSz="914400" rtl="0" eaLnBrk="1" latinLnBrk="0" hangingPunct="1">
              <a:defRPr sz="1800" b="1"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140F40-957F-429B-BF36-B42CA41DE130}" type="datetime4">
              <a:rPr lang="en-US" sz="1200" smtClean="0"/>
              <a:pPr/>
              <a:t>January 23, 2026</a:t>
            </a:fld>
            <a:endParaRPr lang="en-US" sz="1200" dirty="0"/>
          </a:p>
        </p:txBody>
      </p:sp>
      <p:sp>
        <p:nvSpPr>
          <p:cNvPr id="9" name="Slide Number Placeholder 3"/>
          <p:cNvSpPr txBox="1">
            <a:spLocks/>
          </p:cNvSpPr>
          <p:nvPr userDrawn="1"/>
        </p:nvSpPr>
        <p:spPr>
          <a:xfrm>
            <a:off x="8305800" y="88105"/>
            <a:ext cx="685800" cy="273844"/>
          </a:xfrm>
          <a:prstGeom prst="rect">
            <a:avLst/>
          </a:prstGeom>
        </p:spPr>
        <p:txBody>
          <a:bodyPr/>
          <a:lstStyle>
            <a:defPPr>
              <a:defRPr lang="en-US"/>
            </a:defPPr>
            <a:lvl1pPr marL="0" algn="l" defTabSz="914400" rtl="0" eaLnBrk="1" latinLnBrk="0" hangingPunct="1">
              <a:defRPr sz="1800" b="1"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F52EC2-2C0B-4C03-9888-0B25156ED88D}" type="slidenum">
              <a:rPr lang="en-US" sz="1200" smtClean="0"/>
              <a:pPr/>
              <a:t>‹#›</a:t>
            </a:fld>
            <a:endParaRPr lang="en-US" sz="1200" dirty="0"/>
          </a:p>
        </p:txBody>
      </p:sp>
      <p:sp>
        <p:nvSpPr>
          <p:cNvPr id="10" name="Rectangle 9"/>
          <p:cNvSpPr/>
          <p:nvPr userDrawn="1"/>
        </p:nvSpPr>
        <p:spPr>
          <a:xfrm>
            <a:off x="0" y="0"/>
            <a:ext cx="9144000" cy="81394"/>
          </a:xfrm>
          <a:prstGeom prst="rect">
            <a:avLst/>
          </a:prstGeom>
          <a:solidFill>
            <a:srgbClr val="878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315200" y="4512475"/>
            <a:ext cx="1447800" cy="384514"/>
          </a:xfrm>
          <a:prstGeom prst="rect">
            <a:avLst/>
          </a:prstGeom>
        </p:spPr>
      </p:pic>
    </p:spTree>
    <p:extLst>
      <p:ext uri="{BB962C8B-B14F-4D97-AF65-F5344CB8AC3E}">
        <p14:creationId xmlns:p14="http://schemas.microsoft.com/office/powerpoint/2010/main" val="304337920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gif"/><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5.emf"/></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2.tiff"/></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96.jpeg"/></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102.tiff"/><Relationship Id="rId3" Type="http://schemas.openxmlformats.org/officeDocument/2006/relationships/image" Target="../media/image98.tiff"/><Relationship Id="rId7" Type="http://schemas.openxmlformats.org/officeDocument/2006/relationships/image" Target="../media/image62.tiff"/><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 Id="rId9" Type="http://schemas.openxmlformats.org/officeDocument/2006/relationships/image" Target="../media/image10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828800" y="1123950"/>
            <a:ext cx="5486400" cy="954107"/>
          </a:xfrm>
          <a:prstGeom prst="rect">
            <a:avLst/>
          </a:prstGeom>
          <a:noFill/>
          <a:ln>
            <a:noFill/>
          </a:ln>
        </p:spPr>
        <p:txBody>
          <a:bodyPr wrap="square" rtlCol="0">
            <a:spAutoFit/>
          </a:bodyPr>
          <a:lstStyle>
            <a:defPPr>
              <a:defRPr lang="en-US"/>
            </a:defPPr>
            <a:lvl1pPr>
              <a:defRPr sz="2800" b="1">
                <a:solidFill>
                  <a:srgbClr val="553278"/>
                </a:solidFill>
                <a:latin typeface="Arial" panose="020B0604020202020204" pitchFamily="34" charset="0"/>
                <a:cs typeface="Arial" panose="020B0604020202020204" pitchFamily="34" charset="0"/>
              </a:defRPr>
            </a:lvl1pPr>
          </a:lstStyle>
          <a:p>
            <a:pPr algn="ctr"/>
            <a:r>
              <a:rPr lang="en-US" b="0" dirty="0"/>
              <a:t>9.4T MRI scanner: update on the development at NKI</a:t>
            </a:r>
            <a:endParaRPr lang="en-US" sz="3200" dirty="0"/>
          </a:p>
        </p:txBody>
      </p:sp>
      <p:sp>
        <p:nvSpPr>
          <p:cNvPr id="7" name="TextBox 6"/>
          <p:cNvSpPr txBox="1"/>
          <p:nvPr/>
        </p:nvSpPr>
        <p:spPr>
          <a:xfrm>
            <a:off x="3124200" y="2419350"/>
            <a:ext cx="2667000" cy="923330"/>
          </a:xfrm>
          <a:prstGeom prst="rect">
            <a:avLst/>
          </a:prstGeom>
          <a:noFill/>
          <a:ln>
            <a:noFill/>
          </a:ln>
        </p:spPr>
        <p:txBody>
          <a:bodyPr wrap="square" rtlCol="0">
            <a:spAutoFit/>
          </a:bodyPr>
          <a:lstStyle>
            <a:defPPr>
              <a:defRPr lang="en-US"/>
            </a:defPPr>
            <a:lvl1pPr algn="ctr">
              <a:defRPr sz="3200" b="1">
                <a:solidFill>
                  <a:srgbClr val="553278"/>
                </a:solidFill>
                <a:latin typeface="Arial" panose="020B0604020202020204" pitchFamily="34" charset="0"/>
                <a:cs typeface="Arial" panose="020B0604020202020204" pitchFamily="34" charset="0"/>
              </a:defRPr>
            </a:lvl1pPr>
          </a:lstStyle>
          <a:p>
            <a:r>
              <a:rPr lang="en-US" sz="1800" b="0" dirty="0"/>
              <a:t>Alexandre Franco </a:t>
            </a:r>
          </a:p>
          <a:p>
            <a:endParaRPr lang="en-US" sz="1200" b="0" dirty="0">
              <a:solidFill>
                <a:srgbClr val="311D47"/>
              </a:solidFill>
            </a:endParaRPr>
          </a:p>
          <a:p>
            <a:endParaRPr lang="en-US" sz="1200" b="0" dirty="0">
              <a:solidFill>
                <a:srgbClr val="311D47"/>
              </a:solidFill>
            </a:endParaRPr>
          </a:p>
          <a:p>
            <a:r>
              <a:rPr lang="en-US" sz="1200" b="0" dirty="0">
                <a:solidFill>
                  <a:srgbClr val="311D47"/>
                </a:solidFill>
              </a:rPr>
              <a:t>June 23, 2025</a:t>
            </a:r>
          </a:p>
        </p:txBody>
      </p:sp>
      <p:pic>
        <p:nvPicPr>
          <p:cNvPr id="4" name="Picture 6" descr="Columbia University">
            <a:extLst>
              <a:ext uri="{FF2B5EF4-FFF2-40B4-BE49-F238E27FC236}">
                <a16:creationId xmlns:a16="http://schemas.microsoft.com/office/drawing/2014/main" id="{E28D2A7B-A000-C2D3-2800-E3A2F0719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063" y="3869184"/>
            <a:ext cx="563286" cy="5632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F71A6E4C-F2F2-3D8D-2739-F451142EF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1205" y="4418172"/>
            <a:ext cx="904999" cy="502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Jawonio - NYS Office of Mental Health">
            <a:extLst>
              <a:ext uri="{FF2B5EF4-FFF2-40B4-BE49-F238E27FC236}">
                <a16:creationId xmlns:a16="http://schemas.microsoft.com/office/drawing/2014/main" id="{DB93273A-C0E8-CB6A-430B-018D1676F9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t="23432" r="13359" b="28035"/>
          <a:stretch/>
        </p:blipFill>
        <p:spPr bwMode="auto">
          <a:xfrm>
            <a:off x="6553200" y="3906669"/>
            <a:ext cx="1652953" cy="502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NSF Logo | NSF - National Science Foundation">
            <a:extLst>
              <a:ext uri="{FF2B5EF4-FFF2-40B4-BE49-F238E27FC236}">
                <a16:creationId xmlns:a16="http://schemas.microsoft.com/office/drawing/2014/main" id="{F838B9D0-0D34-6086-EAAC-1FA76F0927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5155" y="3860530"/>
            <a:ext cx="563286" cy="56617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ealthCare Systems Home | GE HealthCare">
            <a:extLst>
              <a:ext uri="{FF2B5EF4-FFF2-40B4-BE49-F238E27FC236}">
                <a16:creationId xmlns:a16="http://schemas.microsoft.com/office/drawing/2014/main" id="{69758CB8-57F5-495C-20F5-D2228838EEB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97" t="24956" r="11908" b="25283"/>
          <a:stretch>
            <a:fillRect/>
          </a:stretch>
        </p:blipFill>
        <p:spPr bwMode="auto">
          <a:xfrm>
            <a:off x="152401" y="4480684"/>
            <a:ext cx="1371600" cy="4849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 excited to announce that I've accepted an internship from Nathan Kline…  | Gabriella Dineen">
            <a:extLst>
              <a:ext uri="{FF2B5EF4-FFF2-40B4-BE49-F238E27FC236}">
                <a16:creationId xmlns:a16="http://schemas.microsoft.com/office/drawing/2014/main" id="{C2036021-F52E-08F2-467D-4AA0A2B2F8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559" y="3897278"/>
            <a:ext cx="1676400" cy="4778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hild Mind Institute | Transforming Children's Lives">
            <a:extLst>
              <a:ext uri="{FF2B5EF4-FFF2-40B4-BE49-F238E27FC236}">
                <a16:creationId xmlns:a16="http://schemas.microsoft.com/office/drawing/2014/main" id="{2DCB05FF-9C6C-3F26-B1BB-DB53981782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9375" y="4532346"/>
            <a:ext cx="1371599" cy="39895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RPORATE">
            <a:extLst>
              <a:ext uri="{FF2B5EF4-FFF2-40B4-BE49-F238E27FC236}">
                <a16:creationId xmlns:a16="http://schemas.microsoft.com/office/drawing/2014/main" id="{CA9193BB-5780-6F61-946F-398E5C7DE9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6200" y="4548691"/>
            <a:ext cx="857037" cy="38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80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C4BFF9A-84DD-E04C-A05F-C5397EA7915D}"/>
              </a:ext>
            </a:extLst>
          </p:cNvPr>
          <p:cNvSpPr txBox="1"/>
          <p:nvPr/>
        </p:nvSpPr>
        <p:spPr>
          <a:xfrm>
            <a:off x="124342" y="342840"/>
            <a:ext cx="6477000" cy="400110"/>
          </a:xfrm>
          <a:prstGeom prst="rect">
            <a:avLst/>
          </a:prstGeom>
          <a:noFill/>
          <a:ln>
            <a:noFill/>
          </a:ln>
        </p:spPr>
        <p:txBody>
          <a:bodyPr wrap="square" rtlCol="0">
            <a:spAutoFit/>
          </a:bodyPr>
          <a:lstStyle/>
          <a:p>
            <a:r>
              <a:rPr lang="en-US" sz="2000" b="1" dirty="0">
                <a:solidFill>
                  <a:srgbClr val="553278"/>
                </a:solidFill>
                <a:latin typeface="Arial" panose="020B0604020202020204" pitchFamily="34" charset="0"/>
                <a:cs typeface="Arial" panose="020B0604020202020204" pitchFamily="34" charset="0"/>
              </a:rPr>
              <a:t>Current Ultra High Field Magnets</a:t>
            </a:r>
          </a:p>
        </p:txBody>
      </p:sp>
      <p:sp>
        <p:nvSpPr>
          <p:cNvPr id="3" name="TextBox 2">
            <a:extLst>
              <a:ext uri="{FF2B5EF4-FFF2-40B4-BE49-F238E27FC236}">
                <a16:creationId xmlns:a16="http://schemas.microsoft.com/office/drawing/2014/main" id="{83C23E5F-BACE-8DED-34E3-E1B1FE8A822E}"/>
              </a:ext>
            </a:extLst>
          </p:cNvPr>
          <p:cNvSpPr txBox="1"/>
          <p:nvPr/>
        </p:nvSpPr>
        <p:spPr>
          <a:xfrm>
            <a:off x="990600" y="818893"/>
            <a:ext cx="2903102" cy="369332"/>
          </a:xfrm>
          <a:prstGeom prst="rect">
            <a:avLst/>
          </a:prstGeom>
          <a:noFill/>
        </p:spPr>
        <p:txBody>
          <a:bodyPr wrap="none" rtlCol="0">
            <a:spAutoFit/>
          </a:bodyPr>
          <a:lstStyle/>
          <a:p>
            <a:r>
              <a:rPr lang="en-US" b="1" dirty="0"/>
              <a:t>11.7T Iseult/</a:t>
            </a:r>
            <a:r>
              <a:rPr lang="en-US" b="1" dirty="0" err="1"/>
              <a:t>Inumac</a:t>
            </a:r>
            <a:r>
              <a:rPr lang="en-US" b="1" dirty="0"/>
              <a:t> - France</a:t>
            </a:r>
          </a:p>
        </p:txBody>
      </p:sp>
      <p:pic>
        <p:nvPicPr>
          <p:cNvPr id="4" name="Picture 3">
            <a:extLst>
              <a:ext uri="{FF2B5EF4-FFF2-40B4-BE49-F238E27FC236}">
                <a16:creationId xmlns:a16="http://schemas.microsoft.com/office/drawing/2014/main" id="{CEFC72BD-0895-83D4-8FAA-C3E0B0B8481C}"/>
              </a:ext>
            </a:extLst>
          </p:cNvPr>
          <p:cNvPicPr>
            <a:picLocks noChangeAspect="1"/>
          </p:cNvPicPr>
          <p:nvPr/>
        </p:nvPicPr>
        <p:blipFill>
          <a:blip r:embed="rId3"/>
          <a:stretch>
            <a:fillRect/>
          </a:stretch>
        </p:blipFill>
        <p:spPr>
          <a:xfrm>
            <a:off x="4995281" y="3981585"/>
            <a:ext cx="2819400" cy="1224260"/>
          </a:xfrm>
          <a:prstGeom prst="rect">
            <a:avLst/>
          </a:prstGeom>
        </p:spPr>
      </p:pic>
      <p:pic>
        <p:nvPicPr>
          <p:cNvPr id="1028" name="Picture 4" descr="figure 2">
            <a:extLst>
              <a:ext uri="{FF2B5EF4-FFF2-40B4-BE49-F238E27FC236}">
                <a16:creationId xmlns:a16="http://schemas.microsoft.com/office/drawing/2014/main" id="{BF9B07D8-73FA-3D27-2CF8-124A64635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797" y="549785"/>
            <a:ext cx="3378369" cy="3373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e 1">
            <a:extLst>
              <a:ext uri="{FF2B5EF4-FFF2-40B4-BE49-F238E27FC236}">
                <a16:creationId xmlns:a16="http://schemas.microsoft.com/office/drawing/2014/main" id="{1A092694-434D-98DA-A1A8-118821F8B0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351285"/>
            <a:ext cx="3253067" cy="24409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FF11A3-B27B-BAEF-8648-BCA99366CEDE}"/>
              </a:ext>
            </a:extLst>
          </p:cNvPr>
          <p:cNvSpPr txBox="1"/>
          <p:nvPr/>
        </p:nvSpPr>
        <p:spPr>
          <a:xfrm>
            <a:off x="116236" y="4270549"/>
            <a:ext cx="4572000" cy="523220"/>
          </a:xfrm>
          <a:prstGeom prst="rect">
            <a:avLst/>
          </a:prstGeom>
          <a:noFill/>
        </p:spPr>
        <p:txBody>
          <a:bodyPr wrap="square">
            <a:spAutoFit/>
          </a:bodyPr>
          <a:lstStyle/>
          <a:p>
            <a:r>
              <a:rPr lang="en-US" sz="1400" dirty="0">
                <a:solidFill>
                  <a:srgbClr val="1F1F1F"/>
                </a:solidFill>
                <a:latin typeface="Google Sans"/>
              </a:rPr>
              <a:t>M</a:t>
            </a:r>
            <a:r>
              <a:rPr lang="en-US" sz="1400" b="0" i="0" dirty="0">
                <a:solidFill>
                  <a:srgbClr val="1F1F1F"/>
                </a:solidFill>
                <a:effectLst/>
                <a:latin typeface="Google Sans"/>
              </a:rPr>
              <a:t>aximum gradient strength and slew rate of </a:t>
            </a:r>
            <a:r>
              <a:rPr lang="en-US" sz="1400" b="0" i="0" dirty="0">
                <a:solidFill>
                  <a:srgbClr val="040C28"/>
                </a:solidFill>
                <a:effectLst/>
                <a:latin typeface="Google Sans"/>
              </a:rPr>
              <a:t>70 </a:t>
            </a:r>
            <a:r>
              <a:rPr lang="en-US" sz="1400" b="0" i="0" dirty="0" err="1">
                <a:solidFill>
                  <a:srgbClr val="040C28"/>
                </a:solidFill>
                <a:effectLst/>
                <a:latin typeface="Google Sans"/>
              </a:rPr>
              <a:t>mT</a:t>
            </a:r>
            <a:r>
              <a:rPr lang="en-US" sz="1400" b="0" i="0" dirty="0">
                <a:solidFill>
                  <a:srgbClr val="040C28"/>
                </a:solidFill>
                <a:effectLst/>
                <a:latin typeface="Google Sans"/>
              </a:rPr>
              <a:t>/m</a:t>
            </a:r>
            <a:r>
              <a:rPr lang="en-US" sz="1400" b="0" i="0" dirty="0">
                <a:solidFill>
                  <a:srgbClr val="1F1F1F"/>
                </a:solidFill>
                <a:effectLst/>
                <a:latin typeface="Google Sans"/>
              </a:rPr>
              <a:t> and 200 T/m/s</a:t>
            </a:r>
            <a:endParaRPr lang="en-US" sz="1400" dirty="0"/>
          </a:p>
        </p:txBody>
      </p:sp>
    </p:spTree>
    <p:extLst>
      <p:ext uri="{BB962C8B-B14F-4D97-AF65-F5344CB8AC3E}">
        <p14:creationId xmlns:p14="http://schemas.microsoft.com/office/powerpoint/2010/main" val="3646652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0D9D1B-5ACC-6CAB-FA04-8C5A850FEB86}"/>
              </a:ext>
            </a:extLst>
          </p:cNvPr>
          <p:cNvSpPr txBox="1"/>
          <p:nvPr/>
        </p:nvSpPr>
        <p:spPr>
          <a:xfrm>
            <a:off x="381000" y="438150"/>
            <a:ext cx="4572000" cy="369332"/>
          </a:xfrm>
          <a:prstGeom prst="rect">
            <a:avLst/>
          </a:prstGeom>
          <a:noFill/>
        </p:spPr>
        <p:txBody>
          <a:bodyPr wrap="square">
            <a:spAutoFit/>
          </a:bodyPr>
          <a:lstStyle/>
          <a:p>
            <a:r>
              <a:rPr lang="en-US" dirty="0" err="1"/>
              <a:t>Gachon</a:t>
            </a:r>
            <a:r>
              <a:rPr lang="en-US" dirty="0"/>
              <a:t> Medical University 11.7T</a:t>
            </a:r>
          </a:p>
        </p:txBody>
      </p:sp>
      <p:pic>
        <p:nvPicPr>
          <p:cNvPr id="10" name="Picture 9">
            <a:extLst>
              <a:ext uri="{FF2B5EF4-FFF2-40B4-BE49-F238E27FC236}">
                <a16:creationId xmlns:a16="http://schemas.microsoft.com/office/drawing/2014/main" id="{132AF174-0D4C-F004-5ADB-0DB068C5808F}"/>
              </a:ext>
            </a:extLst>
          </p:cNvPr>
          <p:cNvPicPr>
            <a:picLocks noChangeAspect="1"/>
          </p:cNvPicPr>
          <p:nvPr/>
        </p:nvPicPr>
        <p:blipFill>
          <a:blip r:embed="rId2"/>
          <a:stretch>
            <a:fillRect/>
          </a:stretch>
        </p:blipFill>
        <p:spPr>
          <a:xfrm>
            <a:off x="6400800" y="3333750"/>
            <a:ext cx="2647950" cy="1695156"/>
          </a:xfrm>
          <a:prstGeom prst="rect">
            <a:avLst/>
          </a:prstGeom>
        </p:spPr>
      </p:pic>
      <p:pic>
        <p:nvPicPr>
          <p:cNvPr id="11" name="Picture 10">
            <a:extLst>
              <a:ext uri="{FF2B5EF4-FFF2-40B4-BE49-F238E27FC236}">
                <a16:creationId xmlns:a16="http://schemas.microsoft.com/office/drawing/2014/main" id="{344B7C78-A5EE-D505-084D-9781FBA854A0}"/>
              </a:ext>
            </a:extLst>
          </p:cNvPr>
          <p:cNvPicPr>
            <a:picLocks noChangeAspect="1"/>
          </p:cNvPicPr>
          <p:nvPr/>
        </p:nvPicPr>
        <p:blipFill>
          <a:blip r:embed="rId3"/>
          <a:stretch>
            <a:fillRect/>
          </a:stretch>
        </p:blipFill>
        <p:spPr>
          <a:xfrm>
            <a:off x="405319" y="807482"/>
            <a:ext cx="3644900" cy="2438400"/>
          </a:xfrm>
          <a:prstGeom prst="rect">
            <a:avLst/>
          </a:prstGeom>
        </p:spPr>
      </p:pic>
      <p:pic>
        <p:nvPicPr>
          <p:cNvPr id="12" name="Picture 11">
            <a:extLst>
              <a:ext uri="{FF2B5EF4-FFF2-40B4-BE49-F238E27FC236}">
                <a16:creationId xmlns:a16="http://schemas.microsoft.com/office/drawing/2014/main" id="{48C5D346-F4A5-6B09-464F-A0560D9A54C2}"/>
              </a:ext>
            </a:extLst>
          </p:cNvPr>
          <p:cNvPicPr>
            <a:picLocks noChangeAspect="1"/>
          </p:cNvPicPr>
          <p:nvPr/>
        </p:nvPicPr>
        <p:blipFill>
          <a:blip r:embed="rId4"/>
          <a:stretch>
            <a:fillRect/>
          </a:stretch>
        </p:blipFill>
        <p:spPr>
          <a:xfrm>
            <a:off x="4876800" y="459632"/>
            <a:ext cx="3695700" cy="2247900"/>
          </a:xfrm>
          <a:prstGeom prst="rect">
            <a:avLst/>
          </a:prstGeom>
        </p:spPr>
      </p:pic>
      <p:sp>
        <p:nvSpPr>
          <p:cNvPr id="13" name="TextBox 12">
            <a:extLst>
              <a:ext uri="{FF2B5EF4-FFF2-40B4-BE49-F238E27FC236}">
                <a16:creationId xmlns:a16="http://schemas.microsoft.com/office/drawing/2014/main" id="{E9382827-AB6B-CC3F-5976-AF193F164550}"/>
              </a:ext>
            </a:extLst>
          </p:cNvPr>
          <p:cNvSpPr txBox="1"/>
          <p:nvPr/>
        </p:nvSpPr>
        <p:spPr>
          <a:xfrm>
            <a:off x="228600" y="4692380"/>
            <a:ext cx="2195666" cy="369332"/>
          </a:xfrm>
          <a:prstGeom prst="rect">
            <a:avLst/>
          </a:prstGeom>
          <a:noFill/>
        </p:spPr>
        <p:txBody>
          <a:bodyPr wrap="none" rtlCol="0">
            <a:spAutoFit/>
          </a:bodyPr>
          <a:lstStyle/>
          <a:p>
            <a:r>
              <a:rPr lang="en-US" dirty="0"/>
              <a:t>Incheon, South Korea</a:t>
            </a:r>
          </a:p>
        </p:txBody>
      </p:sp>
      <p:pic>
        <p:nvPicPr>
          <p:cNvPr id="14" name="Picture 13">
            <a:extLst>
              <a:ext uri="{FF2B5EF4-FFF2-40B4-BE49-F238E27FC236}">
                <a16:creationId xmlns:a16="http://schemas.microsoft.com/office/drawing/2014/main" id="{3A09DA4B-6B61-935E-F186-9F86F1A4D49E}"/>
              </a:ext>
            </a:extLst>
          </p:cNvPr>
          <p:cNvPicPr>
            <a:picLocks noChangeAspect="1"/>
          </p:cNvPicPr>
          <p:nvPr/>
        </p:nvPicPr>
        <p:blipFill>
          <a:blip r:embed="rId5"/>
          <a:stretch>
            <a:fillRect/>
          </a:stretch>
        </p:blipFill>
        <p:spPr>
          <a:xfrm>
            <a:off x="3762375" y="2848181"/>
            <a:ext cx="2228850" cy="2213531"/>
          </a:xfrm>
          <a:prstGeom prst="rect">
            <a:avLst/>
          </a:prstGeom>
        </p:spPr>
      </p:pic>
    </p:spTree>
    <p:extLst>
      <p:ext uri="{BB962C8B-B14F-4D97-AF65-F5344CB8AC3E}">
        <p14:creationId xmlns:p14="http://schemas.microsoft.com/office/powerpoint/2010/main" val="644600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97A34F-38B0-DC4C-8352-3596C068AD08}"/>
              </a:ext>
            </a:extLst>
          </p:cNvPr>
          <p:cNvPicPr>
            <a:picLocks noChangeAspect="1"/>
          </p:cNvPicPr>
          <p:nvPr/>
        </p:nvPicPr>
        <p:blipFill>
          <a:blip r:embed="rId2"/>
          <a:stretch>
            <a:fillRect/>
          </a:stretch>
        </p:blipFill>
        <p:spPr>
          <a:xfrm>
            <a:off x="228600" y="1534391"/>
            <a:ext cx="4418060" cy="2485159"/>
          </a:xfrm>
          <a:prstGeom prst="rect">
            <a:avLst/>
          </a:prstGeom>
        </p:spPr>
      </p:pic>
      <p:sp>
        <p:nvSpPr>
          <p:cNvPr id="7" name="TextBox 6">
            <a:extLst>
              <a:ext uri="{FF2B5EF4-FFF2-40B4-BE49-F238E27FC236}">
                <a16:creationId xmlns:a16="http://schemas.microsoft.com/office/drawing/2014/main" id="{44013BD5-726F-0942-9E18-376A39D7A3AD}"/>
              </a:ext>
            </a:extLst>
          </p:cNvPr>
          <p:cNvSpPr txBox="1"/>
          <p:nvPr/>
        </p:nvSpPr>
        <p:spPr>
          <a:xfrm>
            <a:off x="1506976" y="858619"/>
            <a:ext cx="1798057" cy="646331"/>
          </a:xfrm>
          <a:prstGeom prst="rect">
            <a:avLst/>
          </a:prstGeom>
          <a:noFill/>
        </p:spPr>
        <p:txBody>
          <a:bodyPr wrap="none" rtlCol="0">
            <a:spAutoFit/>
          </a:bodyPr>
          <a:lstStyle/>
          <a:p>
            <a:pPr algn="ctr"/>
            <a:r>
              <a:rPr lang="en-US" dirty="0"/>
              <a:t>10.5T, Minnesota</a:t>
            </a:r>
          </a:p>
          <a:p>
            <a:pPr algn="ctr"/>
            <a:r>
              <a:rPr lang="en-US" dirty="0"/>
              <a:t>Whole Body</a:t>
            </a:r>
          </a:p>
        </p:txBody>
      </p:sp>
      <p:pic>
        <p:nvPicPr>
          <p:cNvPr id="2" name="Picture 1">
            <a:extLst>
              <a:ext uri="{FF2B5EF4-FFF2-40B4-BE49-F238E27FC236}">
                <a16:creationId xmlns:a16="http://schemas.microsoft.com/office/drawing/2014/main" id="{2A202551-6C90-7E4D-8BBD-6A2220BE8DD0}"/>
              </a:ext>
            </a:extLst>
          </p:cNvPr>
          <p:cNvPicPr>
            <a:picLocks noChangeAspect="1"/>
          </p:cNvPicPr>
          <p:nvPr/>
        </p:nvPicPr>
        <p:blipFill>
          <a:blip r:embed="rId3"/>
          <a:stretch>
            <a:fillRect/>
          </a:stretch>
        </p:blipFill>
        <p:spPr>
          <a:xfrm>
            <a:off x="5334000" y="1504950"/>
            <a:ext cx="3468206" cy="2598112"/>
          </a:xfrm>
          <a:prstGeom prst="rect">
            <a:avLst/>
          </a:prstGeom>
        </p:spPr>
      </p:pic>
      <p:sp>
        <p:nvSpPr>
          <p:cNvPr id="8" name="TextBox 7">
            <a:extLst>
              <a:ext uri="{FF2B5EF4-FFF2-40B4-BE49-F238E27FC236}">
                <a16:creationId xmlns:a16="http://schemas.microsoft.com/office/drawing/2014/main" id="{A8C35B03-39AE-414D-9271-00FFBCCAF169}"/>
              </a:ext>
            </a:extLst>
          </p:cNvPr>
          <p:cNvSpPr txBox="1"/>
          <p:nvPr/>
        </p:nvSpPr>
        <p:spPr>
          <a:xfrm>
            <a:off x="6579084" y="819150"/>
            <a:ext cx="1143646" cy="646331"/>
          </a:xfrm>
          <a:prstGeom prst="rect">
            <a:avLst/>
          </a:prstGeom>
          <a:noFill/>
        </p:spPr>
        <p:txBody>
          <a:bodyPr wrap="none" rtlCol="0">
            <a:spAutoFit/>
          </a:bodyPr>
          <a:lstStyle/>
          <a:p>
            <a:r>
              <a:rPr lang="en-US" dirty="0"/>
              <a:t>11.7T, NIH</a:t>
            </a:r>
          </a:p>
          <a:p>
            <a:r>
              <a:rPr lang="en-US" dirty="0"/>
              <a:t>Head only</a:t>
            </a:r>
          </a:p>
        </p:txBody>
      </p:sp>
      <p:sp>
        <p:nvSpPr>
          <p:cNvPr id="10" name="TextBox 9">
            <a:extLst>
              <a:ext uri="{FF2B5EF4-FFF2-40B4-BE49-F238E27FC236}">
                <a16:creationId xmlns:a16="http://schemas.microsoft.com/office/drawing/2014/main" id="{80071337-E737-5B41-B7FB-F353CFAA9470}"/>
              </a:ext>
            </a:extLst>
          </p:cNvPr>
          <p:cNvSpPr txBox="1"/>
          <p:nvPr/>
        </p:nvSpPr>
        <p:spPr>
          <a:xfrm>
            <a:off x="124342" y="342840"/>
            <a:ext cx="6477000" cy="400110"/>
          </a:xfrm>
          <a:prstGeom prst="rect">
            <a:avLst/>
          </a:prstGeom>
          <a:noFill/>
          <a:ln>
            <a:noFill/>
          </a:ln>
        </p:spPr>
        <p:txBody>
          <a:bodyPr wrap="square" rtlCol="0">
            <a:spAutoFit/>
          </a:bodyPr>
          <a:lstStyle/>
          <a:p>
            <a:r>
              <a:rPr lang="en-US" sz="2000" b="1" dirty="0">
                <a:solidFill>
                  <a:srgbClr val="553278"/>
                </a:solidFill>
                <a:latin typeface="Arial" panose="020B0604020202020204" pitchFamily="34" charset="0"/>
                <a:cs typeface="Arial" panose="020B0604020202020204" pitchFamily="34" charset="0"/>
              </a:rPr>
              <a:t>Current Ultra High Field Magnets</a:t>
            </a:r>
          </a:p>
        </p:txBody>
      </p:sp>
    </p:spTree>
    <p:extLst>
      <p:ext uri="{BB962C8B-B14F-4D97-AF65-F5344CB8AC3E}">
        <p14:creationId xmlns:p14="http://schemas.microsoft.com/office/powerpoint/2010/main" val="2894482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0030A7-52CC-CC40-BBEE-5B6E4F7B634A}"/>
              </a:ext>
            </a:extLst>
          </p:cNvPr>
          <p:cNvSpPr txBox="1"/>
          <p:nvPr/>
        </p:nvSpPr>
        <p:spPr>
          <a:xfrm>
            <a:off x="0" y="309324"/>
            <a:ext cx="6477000" cy="400110"/>
          </a:xfrm>
          <a:prstGeom prst="rect">
            <a:avLst/>
          </a:prstGeom>
          <a:noFill/>
          <a:ln>
            <a:noFill/>
          </a:ln>
        </p:spPr>
        <p:txBody>
          <a:bodyPr wrap="square" rtlCol="0">
            <a:spAutoFit/>
          </a:bodyPr>
          <a:lstStyle/>
          <a:p>
            <a:r>
              <a:rPr lang="en-US" sz="2000" b="1" dirty="0">
                <a:solidFill>
                  <a:srgbClr val="553278"/>
                </a:solidFill>
                <a:latin typeface="Arial" panose="020B0604020202020204" pitchFamily="34" charset="0"/>
                <a:cs typeface="Arial" panose="020B0604020202020204" pitchFamily="34" charset="0"/>
              </a:rPr>
              <a:t>Ultra High Field Magnets</a:t>
            </a:r>
          </a:p>
        </p:txBody>
      </p:sp>
      <p:pic>
        <p:nvPicPr>
          <p:cNvPr id="7" name="Picture 6">
            <a:extLst>
              <a:ext uri="{FF2B5EF4-FFF2-40B4-BE49-F238E27FC236}">
                <a16:creationId xmlns:a16="http://schemas.microsoft.com/office/drawing/2014/main" id="{B27A25DC-A766-6E46-B232-41D98820D160}"/>
              </a:ext>
            </a:extLst>
          </p:cNvPr>
          <p:cNvPicPr>
            <a:picLocks noChangeAspect="1"/>
          </p:cNvPicPr>
          <p:nvPr/>
        </p:nvPicPr>
        <p:blipFill>
          <a:blip r:embed="rId3"/>
          <a:stretch>
            <a:fillRect/>
          </a:stretch>
        </p:blipFill>
        <p:spPr>
          <a:xfrm>
            <a:off x="2895600" y="3255622"/>
            <a:ext cx="2836780" cy="1702068"/>
          </a:xfrm>
          <a:prstGeom prst="rect">
            <a:avLst/>
          </a:prstGeom>
        </p:spPr>
      </p:pic>
      <p:sp>
        <p:nvSpPr>
          <p:cNvPr id="8" name="TextBox 7">
            <a:extLst>
              <a:ext uri="{FF2B5EF4-FFF2-40B4-BE49-F238E27FC236}">
                <a16:creationId xmlns:a16="http://schemas.microsoft.com/office/drawing/2014/main" id="{EFFBA300-1F72-444D-BC08-7E4BB7D0D2EF}"/>
              </a:ext>
            </a:extLst>
          </p:cNvPr>
          <p:cNvSpPr txBox="1"/>
          <p:nvPr/>
        </p:nvSpPr>
        <p:spPr>
          <a:xfrm>
            <a:off x="357107" y="685622"/>
            <a:ext cx="6477000" cy="338554"/>
          </a:xfrm>
          <a:prstGeom prst="rect">
            <a:avLst/>
          </a:prstGeom>
          <a:noFill/>
          <a:ln>
            <a:noFill/>
          </a:ln>
        </p:spPr>
        <p:txBody>
          <a:bodyPr wrap="square" rtlCol="0" anchor="t">
            <a:spAutoFit/>
          </a:bodyPr>
          <a:lstStyle/>
          <a:p>
            <a:r>
              <a:rPr lang="en-US" sz="1600" b="1" dirty="0">
                <a:solidFill>
                  <a:srgbClr val="553278"/>
                </a:solidFill>
                <a:latin typeface="Arial"/>
                <a:cs typeface="Arial"/>
              </a:rPr>
              <a:t>9.4T MRIs</a:t>
            </a:r>
            <a:endParaRPr lang="en-US" sz="1600" b="1" dirty="0">
              <a:solidFill>
                <a:srgbClr val="553278"/>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A2559D4-C60C-2A44-B0CA-F7F1AD078EFA}"/>
              </a:ext>
            </a:extLst>
          </p:cNvPr>
          <p:cNvSpPr txBox="1"/>
          <p:nvPr/>
        </p:nvSpPr>
        <p:spPr>
          <a:xfrm>
            <a:off x="331595" y="1525930"/>
            <a:ext cx="1587807" cy="523220"/>
          </a:xfrm>
          <a:prstGeom prst="rect">
            <a:avLst/>
          </a:prstGeom>
          <a:noFill/>
        </p:spPr>
        <p:txBody>
          <a:bodyPr wrap="none" rtlCol="0">
            <a:spAutoFit/>
          </a:bodyPr>
          <a:lstStyle/>
          <a:p>
            <a:pPr algn="ctr"/>
            <a:r>
              <a:rPr lang="en-GB" sz="1400" dirty="0"/>
              <a:t> 9.4T/820mm</a:t>
            </a:r>
          </a:p>
          <a:p>
            <a:pPr algn="ctr"/>
            <a:r>
              <a:rPr lang="en-GB" sz="1400" dirty="0"/>
              <a:t>FZ </a:t>
            </a:r>
            <a:r>
              <a:rPr lang="en-GB" sz="1400" dirty="0" err="1"/>
              <a:t>Jülich</a:t>
            </a:r>
            <a:r>
              <a:rPr lang="en-GB" sz="1400" dirty="0"/>
              <a:t>, Germany </a:t>
            </a:r>
            <a:endParaRPr lang="en-US" sz="1400" dirty="0"/>
          </a:p>
        </p:txBody>
      </p:sp>
      <p:sp>
        <p:nvSpPr>
          <p:cNvPr id="10" name="TextBox 9">
            <a:extLst>
              <a:ext uri="{FF2B5EF4-FFF2-40B4-BE49-F238E27FC236}">
                <a16:creationId xmlns:a16="http://schemas.microsoft.com/office/drawing/2014/main" id="{BB6A66DE-9B9D-1C43-9C91-5B1D724D0CAD}"/>
              </a:ext>
            </a:extLst>
          </p:cNvPr>
          <p:cNvSpPr txBox="1"/>
          <p:nvPr/>
        </p:nvSpPr>
        <p:spPr>
          <a:xfrm>
            <a:off x="3349683" y="469791"/>
            <a:ext cx="1608197" cy="523220"/>
          </a:xfrm>
          <a:prstGeom prst="rect">
            <a:avLst/>
          </a:prstGeom>
          <a:noFill/>
        </p:spPr>
        <p:txBody>
          <a:bodyPr wrap="none" rtlCol="0">
            <a:spAutoFit/>
          </a:bodyPr>
          <a:lstStyle/>
          <a:p>
            <a:pPr algn="ctr"/>
            <a:r>
              <a:rPr lang="en-GB" sz="1400" dirty="0"/>
              <a:t>9.4T/900mm</a:t>
            </a:r>
          </a:p>
          <a:p>
            <a:pPr algn="ctr"/>
            <a:r>
              <a:rPr lang="de-DE" sz="1400" dirty="0"/>
              <a:t>Tübingen</a:t>
            </a:r>
            <a:r>
              <a:rPr lang="en-GB" sz="1400" dirty="0"/>
              <a:t>, Germany</a:t>
            </a:r>
            <a:endParaRPr lang="en-US" sz="1400" dirty="0"/>
          </a:p>
        </p:txBody>
      </p:sp>
      <p:sp>
        <p:nvSpPr>
          <p:cNvPr id="11" name="Rectangle 10">
            <a:extLst>
              <a:ext uri="{FF2B5EF4-FFF2-40B4-BE49-F238E27FC236}">
                <a16:creationId xmlns:a16="http://schemas.microsoft.com/office/drawing/2014/main" id="{7A17243C-0CA0-9340-BA5D-258558624592}"/>
              </a:ext>
            </a:extLst>
          </p:cNvPr>
          <p:cNvSpPr/>
          <p:nvPr/>
        </p:nvSpPr>
        <p:spPr>
          <a:xfrm>
            <a:off x="3258569" y="2732402"/>
            <a:ext cx="1790427" cy="523220"/>
          </a:xfrm>
          <a:prstGeom prst="rect">
            <a:avLst/>
          </a:prstGeom>
        </p:spPr>
        <p:txBody>
          <a:bodyPr wrap="none">
            <a:spAutoFit/>
          </a:bodyPr>
          <a:lstStyle/>
          <a:p>
            <a:pPr algn="ctr"/>
            <a:r>
              <a:rPr lang="en-GB" sz="1400" dirty="0"/>
              <a:t>9.4T/whole body</a:t>
            </a:r>
          </a:p>
          <a:p>
            <a:pPr algn="ctr"/>
            <a:r>
              <a:rPr lang="en-US" sz="1400" dirty="0"/>
              <a:t>Maastricht University</a:t>
            </a:r>
            <a:r>
              <a:rPr lang="en-GB" sz="1400" dirty="0"/>
              <a:t> </a:t>
            </a:r>
            <a:endParaRPr lang="en-US" sz="1400" dirty="0"/>
          </a:p>
        </p:txBody>
      </p:sp>
      <p:pic>
        <p:nvPicPr>
          <p:cNvPr id="12" name="Picture 11">
            <a:extLst>
              <a:ext uri="{FF2B5EF4-FFF2-40B4-BE49-F238E27FC236}">
                <a16:creationId xmlns:a16="http://schemas.microsoft.com/office/drawing/2014/main" id="{9E0E79D5-B854-FA44-BA44-876450624EDF}"/>
              </a:ext>
            </a:extLst>
          </p:cNvPr>
          <p:cNvPicPr>
            <a:picLocks noChangeAspect="1"/>
          </p:cNvPicPr>
          <p:nvPr/>
        </p:nvPicPr>
        <p:blipFill>
          <a:blip r:embed="rId4"/>
          <a:stretch>
            <a:fillRect/>
          </a:stretch>
        </p:blipFill>
        <p:spPr>
          <a:xfrm>
            <a:off x="2930007" y="1021500"/>
            <a:ext cx="2358662" cy="1597804"/>
          </a:xfrm>
          <a:prstGeom prst="rect">
            <a:avLst/>
          </a:prstGeom>
        </p:spPr>
      </p:pic>
      <p:pic>
        <p:nvPicPr>
          <p:cNvPr id="13" name="Picture 12">
            <a:extLst>
              <a:ext uri="{FF2B5EF4-FFF2-40B4-BE49-F238E27FC236}">
                <a16:creationId xmlns:a16="http://schemas.microsoft.com/office/drawing/2014/main" id="{7519C38A-39E7-9745-9609-64D8AFFB6A9F}"/>
              </a:ext>
            </a:extLst>
          </p:cNvPr>
          <p:cNvPicPr>
            <a:picLocks noChangeAspect="1"/>
          </p:cNvPicPr>
          <p:nvPr/>
        </p:nvPicPr>
        <p:blipFill>
          <a:blip r:embed="rId5"/>
          <a:stretch>
            <a:fillRect/>
          </a:stretch>
        </p:blipFill>
        <p:spPr>
          <a:xfrm>
            <a:off x="119554" y="2032790"/>
            <a:ext cx="2358662" cy="1572441"/>
          </a:xfrm>
          <a:prstGeom prst="rect">
            <a:avLst/>
          </a:prstGeom>
        </p:spPr>
      </p:pic>
      <p:pic>
        <p:nvPicPr>
          <p:cNvPr id="14" name="Picture 13">
            <a:extLst>
              <a:ext uri="{FF2B5EF4-FFF2-40B4-BE49-F238E27FC236}">
                <a16:creationId xmlns:a16="http://schemas.microsoft.com/office/drawing/2014/main" id="{943AECCB-40D1-0744-B142-62049B1907F6}"/>
              </a:ext>
            </a:extLst>
          </p:cNvPr>
          <p:cNvPicPr>
            <a:picLocks noChangeAspect="1"/>
          </p:cNvPicPr>
          <p:nvPr/>
        </p:nvPicPr>
        <p:blipFill>
          <a:blip r:embed="rId6"/>
          <a:stretch>
            <a:fillRect/>
          </a:stretch>
        </p:blipFill>
        <p:spPr>
          <a:xfrm>
            <a:off x="6566019" y="2017400"/>
            <a:ext cx="2122769" cy="1587831"/>
          </a:xfrm>
          <a:prstGeom prst="rect">
            <a:avLst/>
          </a:prstGeom>
        </p:spPr>
      </p:pic>
      <p:sp>
        <p:nvSpPr>
          <p:cNvPr id="16" name="TextBox 15">
            <a:extLst>
              <a:ext uri="{FF2B5EF4-FFF2-40B4-BE49-F238E27FC236}">
                <a16:creationId xmlns:a16="http://schemas.microsoft.com/office/drawing/2014/main" id="{1C882AA1-BC67-1D41-8449-61EC0B0BB5EB}"/>
              </a:ext>
            </a:extLst>
          </p:cNvPr>
          <p:cNvSpPr txBox="1"/>
          <p:nvPr/>
        </p:nvSpPr>
        <p:spPr>
          <a:xfrm>
            <a:off x="6612113" y="1322057"/>
            <a:ext cx="2081293" cy="738664"/>
          </a:xfrm>
          <a:prstGeom prst="rect">
            <a:avLst/>
          </a:prstGeom>
          <a:noFill/>
        </p:spPr>
        <p:txBody>
          <a:bodyPr wrap="square" rtlCol="0">
            <a:spAutoFit/>
          </a:bodyPr>
          <a:lstStyle/>
          <a:p>
            <a:pPr algn="ctr"/>
            <a:r>
              <a:rPr lang="en-GB" sz="1400" dirty="0"/>
              <a:t> 9.4T/Whole Body</a:t>
            </a:r>
          </a:p>
          <a:p>
            <a:pPr algn="ctr"/>
            <a:r>
              <a:rPr lang="en-GB" sz="1400" dirty="0"/>
              <a:t>University of Chicago</a:t>
            </a:r>
          </a:p>
          <a:p>
            <a:pPr algn="ctr"/>
            <a:r>
              <a:rPr lang="en-GB" sz="1400" i="1" dirty="0"/>
              <a:t>Decommissioned</a:t>
            </a:r>
            <a:endParaRPr lang="en-US" sz="1400" i="1" dirty="0"/>
          </a:p>
        </p:txBody>
      </p:sp>
    </p:spTree>
    <p:extLst>
      <p:ext uri="{BB962C8B-B14F-4D97-AF65-F5344CB8AC3E}">
        <p14:creationId xmlns:p14="http://schemas.microsoft.com/office/powerpoint/2010/main" val="2851972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BFA555-E77D-794B-A214-BDA1CE26231C}"/>
              </a:ext>
            </a:extLst>
          </p:cNvPr>
          <p:cNvSpPr txBox="1"/>
          <p:nvPr/>
        </p:nvSpPr>
        <p:spPr>
          <a:xfrm>
            <a:off x="723900" y="1885950"/>
            <a:ext cx="7696200" cy="523220"/>
          </a:xfrm>
          <a:prstGeom prst="rect">
            <a:avLst/>
          </a:prstGeom>
          <a:noFill/>
          <a:ln>
            <a:noFill/>
          </a:ln>
        </p:spPr>
        <p:txBody>
          <a:bodyPr wrap="square" rtlCol="0">
            <a:spAutoFit/>
          </a:bodyPr>
          <a:lstStyle/>
          <a:p>
            <a:pPr algn="ctr"/>
            <a:r>
              <a:rPr lang="en-US" sz="2800" b="1" dirty="0">
                <a:solidFill>
                  <a:srgbClr val="553278"/>
                </a:solidFill>
                <a:latin typeface="Arial"/>
                <a:cs typeface="Arial"/>
              </a:rPr>
              <a:t>9.4T MRI Being Developed at NKI</a:t>
            </a:r>
            <a:endParaRPr lang="en-US" sz="2800" b="1" dirty="0">
              <a:solidFill>
                <a:srgbClr val="55327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59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DF38E2-846D-154A-A265-F1AEB59AB901}"/>
              </a:ext>
            </a:extLst>
          </p:cNvPr>
          <p:cNvSpPr txBox="1"/>
          <p:nvPr/>
        </p:nvSpPr>
        <p:spPr>
          <a:xfrm>
            <a:off x="152400" y="438150"/>
            <a:ext cx="8686800" cy="369332"/>
          </a:xfrm>
          <a:prstGeom prst="rect">
            <a:avLst/>
          </a:prstGeom>
          <a:noFill/>
          <a:ln>
            <a:noFill/>
          </a:ln>
        </p:spPr>
        <p:txBody>
          <a:bodyPr wrap="square" rtlCol="0">
            <a:spAutoFit/>
          </a:bodyPr>
          <a:lstStyle/>
          <a:p>
            <a:r>
              <a:rPr lang="en-US" b="1" dirty="0">
                <a:solidFill>
                  <a:srgbClr val="553278"/>
                </a:solidFill>
                <a:latin typeface="Arial" panose="020B0604020202020204" pitchFamily="34" charset="0"/>
                <a:cs typeface="Arial" panose="020B0604020202020204" pitchFamily="34" charset="0"/>
              </a:rPr>
              <a:t>Expected Capabilities</a:t>
            </a:r>
          </a:p>
        </p:txBody>
      </p:sp>
      <p:sp>
        <p:nvSpPr>
          <p:cNvPr id="7" name="TextBox 6">
            <a:extLst>
              <a:ext uri="{FF2B5EF4-FFF2-40B4-BE49-F238E27FC236}">
                <a16:creationId xmlns:a16="http://schemas.microsoft.com/office/drawing/2014/main" id="{90B5D6AC-58C3-6743-893D-AB8AA055D11E}"/>
              </a:ext>
            </a:extLst>
          </p:cNvPr>
          <p:cNvSpPr txBox="1"/>
          <p:nvPr/>
        </p:nvSpPr>
        <p:spPr>
          <a:xfrm>
            <a:off x="411204" y="834152"/>
            <a:ext cx="832159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In-plane spatial resolution for brain structural imaging of less than </a:t>
            </a:r>
            <a:r>
              <a:rPr lang="en-US" b="1" dirty="0"/>
              <a:t>50 microns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Whole-brain functional imaging with a </a:t>
            </a:r>
            <a:r>
              <a:rPr lang="en-US" b="1" dirty="0"/>
              <a:t>temporal resolution of 100ms </a:t>
            </a:r>
            <a:r>
              <a:rPr lang="en-US" dirty="0"/>
              <a:t>and </a:t>
            </a:r>
            <a:r>
              <a:rPr lang="en-US" b="1" dirty="0"/>
              <a:t>submillimeter voxel size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resolution spectroscopic measurement of metabolites and neurotransmitters in human brain will be comparable to values heretofore achievable only in small rodent models. Receiver channels (64 x </a:t>
            </a:r>
            <a:r>
              <a:rPr lang="en-US" baseline="30000" dirty="0"/>
              <a:t>1</a:t>
            </a:r>
            <a:r>
              <a:rPr lang="en-US" dirty="0"/>
              <a:t>H, 32 x X nuclei). Possible range of experiments on virtually any nucleus </a:t>
            </a:r>
            <a:r>
              <a:rPr lang="en-US" b="1" dirty="0"/>
              <a:t>(</a:t>
            </a:r>
            <a:r>
              <a:rPr lang="en-US" b="1" baseline="30000" dirty="0"/>
              <a:t>1</a:t>
            </a:r>
            <a:r>
              <a:rPr lang="en-US" b="1" dirty="0"/>
              <a:t>H, </a:t>
            </a:r>
            <a:r>
              <a:rPr lang="en-US" b="1" baseline="30000" dirty="0"/>
              <a:t>13</a:t>
            </a:r>
            <a:r>
              <a:rPr lang="en-US" b="1" dirty="0"/>
              <a:t>C, </a:t>
            </a:r>
            <a:r>
              <a:rPr lang="en-US" b="1" baseline="30000" dirty="0"/>
              <a:t>17</a:t>
            </a:r>
            <a:r>
              <a:rPr lang="en-US" b="1" dirty="0"/>
              <a:t> O, </a:t>
            </a:r>
            <a:r>
              <a:rPr lang="en-US" b="1" baseline="30000" dirty="0"/>
              <a:t>19</a:t>
            </a:r>
            <a:r>
              <a:rPr lang="en-US" b="1" dirty="0"/>
              <a:t>F, </a:t>
            </a:r>
            <a:r>
              <a:rPr lang="en-US" b="1" baseline="30000" dirty="0"/>
              <a:t>23</a:t>
            </a:r>
            <a:r>
              <a:rPr lang="en-US" b="1" dirty="0"/>
              <a:t>Na, </a:t>
            </a:r>
            <a:r>
              <a:rPr lang="en-US" b="1" baseline="30000" dirty="0"/>
              <a:t>31</a:t>
            </a:r>
            <a:r>
              <a:rPr lang="en-US" b="1" dirty="0"/>
              <a:t>P,</a:t>
            </a:r>
            <a:r>
              <a:rPr lang="en-US" b="1" baseline="30000" dirty="0"/>
              <a:t> 39</a:t>
            </a:r>
            <a:r>
              <a:rPr lang="en-US" b="1" dirty="0"/>
              <a:t>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Trans-species imaging </a:t>
            </a:r>
          </a:p>
          <a:p>
            <a:endParaRPr lang="en-US" dirty="0"/>
          </a:p>
        </p:txBody>
      </p:sp>
    </p:spTree>
    <p:extLst>
      <p:ext uri="{BB962C8B-B14F-4D97-AF65-F5344CB8AC3E}">
        <p14:creationId xmlns:p14="http://schemas.microsoft.com/office/powerpoint/2010/main" val="3166490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FCC3D-16BF-9E1A-C8DA-36A693920F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512171-908B-CCDE-C73F-A96DC7C6BAA8}"/>
              </a:ext>
            </a:extLst>
          </p:cNvPr>
          <p:cNvSpPr txBox="1"/>
          <p:nvPr/>
        </p:nvSpPr>
        <p:spPr>
          <a:xfrm>
            <a:off x="0" y="361950"/>
            <a:ext cx="8763000" cy="4662815"/>
          </a:xfrm>
          <a:prstGeom prst="rect">
            <a:avLst/>
          </a:prstGeom>
          <a:noFill/>
        </p:spPr>
        <p:txBody>
          <a:bodyPr wrap="square">
            <a:spAutoFit/>
          </a:bodyPr>
          <a:lstStyle/>
          <a:p>
            <a:pPr algn="just" rtl="0">
              <a:buNone/>
            </a:pPr>
            <a:r>
              <a:rPr lang="en-US" sz="900" b="1" i="1" u="none" strike="noStrike" dirty="0">
                <a:solidFill>
                  <a:srgbClr val="000000"/>
                </a:solidFill>
                <a:effectLst/>
                <a:latin typeface="Arial" panose="020B0604020202020204" pitchFamily="34" charset="0"/>
              </a:rPr>
              <a:t>2018</a:t>
            </a:r>
            <a:endParaRPr lang="en-US" sz="900" b="1" dirty="0">
              <a:effectLst/>
            </a:endParaRP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May:  Submitted S10 proposal to NIH for funds for the 9.4T (Total requested $2M)</a:t>
            </a:r>
          </a:p>
          <a:p>
            <a:pPr algn="just" rtl="0">
              <a:buNone/>
            </a:pPr>
            <a:r>
              <a:rPr lang="en-US" sz="900" b="1" i="1" u="none" strike="noStrike" dirty="0">
                <a:solidFill>
                  <a:srgbClr val="000000"/>
                </a:solidFill>
                <a:effectLst/>
                <a:latin typeface="Arial" panose="020B0604020202020204" pitchFamily="34" charset="0"/>
              </a:rPr>
              <a:t>2019</a:t>
            </a:r>
            <a:endParaRPr lang="en-US" sz="900" b="1" dirty="0">
              <a:effectLst/>
            </a:endParaRP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January: Submitted Major Research Instrumentation (MRI) proposal to NSF for developing 9.4T MRI (Requesting limit of funding mechanism: $4M)</a:t>
            </a: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September: Resubmitted MRI proposal to NSF since previous proposal had not been reviewed - error from NSF program officer (Total requested: $4M)</a:t>
            </a:r>
          </a:p>
          <a:p>
            <a:pPr algn="just" rtl="0">
              <a:buNone/>
            </a:pPr>
            <a:r>
              <a:rPr lang="en-US" sz="900" b="1" i="1" u="none" strike="noStrike" dirty="0">
                <a:solidFill>
                  <a:srgbClr val="000000"/>
                </a:solidFill>
                <a:effectLst/>
                <a:latin typeface="Arial" panose="020B0604020202020204" pitchFamily="34" charset="0"/>
              </a:rPr>
              <a:t>2020</a:t>
            </a:r>
            <a:endParaRPr lang="en-US" sz="900" b="1" dirty="0">
              <a:effectLst/>
            </a:endParaRPr>
          </a:p>
          <a:p>
            <a:pPr algn="just" rtl="0" fontAlgn="base">
              <a:buFont typeface="Arial" panose="020B0604020202020204" pitchFamily="34" charset="0"/>
              <a:buChar char="•"/>
            </a:pPr>
            <a:r>
              <a:rPr lang="en-US" sz="900" b="0" i="0" u="none" strike="noStrike" dirty="0">
                <a:solidFill>
                  <a:srgbClr val="FF0000"/>
                </a:solidFill>
                <a:effectLst/>
                <a:latin typeface="Arial" panose="020B0604020202020204" pitchFamily="34" charset="0"/>
              </a:rPr>
              <a:t>November: Kickoff meeting with OGS, OMH, NKI, and Architecture consultants to start designing site for 9.4T</a:t>
            </a: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December: Bill of sale signed to purchase the 9.4T Magnet from the University of Minnesota (Total cost: $700k, $350k from RFMH and $350k from Columbia University). </a:t>
            </a:r>
          </a:p>
          <a:p>
            <a:pPr algn="just" rtl="0">
              <a:buNone/>
            </a:pPr>
            <a:r>
              <a:rPr lang="en-US" sz="900" b="1" i="1" u="none" strike="noStrike" dirty="0">
                <a:solidFill>
                  <a:srgbClr val="000000"/>
                </a:solidFill>
                <a:effectLst/>
                <a:latin typeface="Arial" panose="020B0604020202020204" pitchFamily="34" charset="0"/>
              </a:rPr>
              <a:t>2021</a:t>
            </a:r>
            <a:endParaRPr lang="en-US" sz="900" b="1" dirty="0">
              <a:effectLst/>
            </a:endParaRP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January: Arrival of 9.4T Magnet in warehouse in </a:t>
            </a:r>
            <a:r>
              <a:rPr lang="en-US" sz="900" b="0" i="0" u="none" strike="noStrike" dirty="0" err="1">
                <a:solidFill>
                  <a:srgbClr val="000000"/>
                </a:solidFill>
                <a:effectLst/>
                <a:latin typeface="Arial" panose="020B0604020202020204" pitchFamily="34" charset="0"/>
              </a:rPr>
              <a:t>Kerny</a:t>
            </a:r>
            <a:r>
              <a:rPr lang="en-US" sz="900" b="0" i="0" u="none" strike="noStrike" dirty="0">
                <a:solidFill>
                  <a:srgbClr val="000000"/>
                </a:solidFill>
                <a:effectLst/>
                <a:latin typeface="Arial" panose="020B0604020202020204" pitchFamily="34" charset="0"/>
              </a:rPr>
              <a:t>, NJ January: Resubmitted MRI proposal to NSF (Total requested $3.94M)</a:t>
            </a: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September: NSF project started to develop 9.4T MRI (Total funded: $3.74M)</a:t>
            </a:r>
          </a:p>
          <a:p>
            <a:pPr algn="just" rtl="0">
              <a:buNone/>
            </a:pPr>
            <a:r>
              <a:rPr lang="en-US" sz="900" b="1" i="1" u="none" strike="noStrike" dirty="0">
                <a:solidFill>
                  <a:srgbClr val="000000"/>
                </a:solidFill>
                <a:effectLst/>
                <a:latin typeface="Arial" panose="020B0604020202020204" pitchFamily="34" charset="0"/>
              </a:rPr>
              <a:t>2022</a:t>
            </a:r>
            <a:endParaRPr lang="en-US" sz="900" b="1" dirty="0">
              <a:effectLst/>
            </a:endParaRP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November: Submitted proposal to Keck foundation for equipment for 9.4T lab (Total requested $1.2M)</a:t>
            </a:r>
          </a:p>
          <a:p>
            <a:pPr algn="just" rtl="0">
              <a:buNone/>
            </a:pPr>
            <a:r>
              <a:rPr lang="en-US" sz="900" b="1" i="1" u="none" strike="noStrike" dirty="0">
                <a:solidFill>
                  <a:srgbClr val="000000"/>
                </a:solidFill>
                <a:effectLst/>
                <a:latin typeface="Arial" panose="020B0604020202020204" pitchFamily="34" charset="0"/>
              </a:rPr>
              <a:t>2023</a:t>
            </a:r>
            <a:endParaRPr lang="en-US" sz="900" b="1" dirty="0">
              <a:effectLst/>
            </a:endParaRP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January: Submitted MRI proposal - Track 3 to NSF for cryogen reliquification system (Total requested: $407k)</a:t>
            </a: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April: Resubmitted proposal to Keck foundation for equipment for 9.4T lab (Total requested $1.2M)</a:t>
            </a:r>
          </a:p>
          <a:p>
            <a:pPr algn="just" rtl="0">
              <a:buNone/>
            </a:pPr>
            <a:r>
              <a:rPr lang="en-US" sz="900" b="1" i="1" u="none" strike="noStrike" dirty="0">
                <a:solidFill>
                  <a:srgbClr val="000000"/>
                </a:solidFill>
                <a:effectLst/>
                <a:latin typeface="Arial" panose="020B0604020202020204" pitchFamily="34" charset="0"/>
              </a:rPr>
              <a:t>2024</a:t>
            </a:r>
            <a:endParaRPr lang="en-US" sz="900" b="1" dirty="0">
              <a:effectLst/>
            </a:endParaRPr>
          </a:p>
          <a:p>
            <a:pPr algn="just" rtl="0" fontAlgn="base">
              <a:buFont typeface="Arial" panose="020B0604020202020204" pitchFamily="34" charset="0"/>
              <a:buChar char="•"/>
            </a:pPr>
            <a:r>
              <a:rPr lang="en-US" sz="900" b="0" i="0" u="none" strike="noStrike" dirty="0">
                <a:solidFill>
                  <a:srgbClr val="FF0000"/>
                </a:solidFill>
                <a:effectLst/>
                <a:latin typeface="Arial" panose="020B0604020202020204" pitchFamily="34" charset="0"/>
              </a:rPr>
              <a:t>July: Arrival of Radio Frequency (RF) amplifiers from Communications Power Corporation (CPC) (Cost: $436k)</a:t>
            </a: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February: National Institute of Health (NIH) grant proposal (R01) submitted for integrated dynamic multi-shim coils and RF coils. We received a 26% score. (Requested: $3.4 M)</a:t>
            </a: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November: Resubmitted integrated dynamic multi-shim coils and RF coils after addressing reviewer comments. NIH withdrew it as a Columbia University partner left the country. (Requested: $3.4 M)</a:t>
            </a:r>
          </a:p>
          <a:p>
            <a:pPr algn="just" rtl="0">
              <a:buNone/>
            </a:pPr>
            <a:r>
              <a:rPr lang="en-US" sz="900" b="1" i="1" u="none" strike="noStrike" dirty="0">
                <a:solidFill>
                  <a:srgbClr val="000000"/>
                </a:solidFill>
                <a:effectLst/>
                <a:latin typeface="Arial" panose="020B0604020202020204" pitchFamily="34" charset="0"/>
              </a:rPr>
              <a:t>2025</a:t>
            </a:r>
            <a:endParaRPr lang="en-US" sz="900" b="1" dirty="0">
              <a:effectLst/>
            </a:endParaRP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May: Submission to Keck requesting funds for AI Radio Frequency Coil (Total requested: $1.3M)</a:t>
            </a:r>
          </a:p>
          <a:p>
            <a:pPr algn="just" rtl="0" fontAlgn="base">
              <a:buFont typeface="Arial" panose="020B0604020202020204" pitchFamily="34" charset="0"/>
              <a:buChar char="•"/>
            </a:pPr>
            <a:r>
              <a:rPr lang="en-US" sz="900" b="0" i="0" u="none" strike="noStrike" dirty="0">
                <a:solidFill>
                  <a:srgbClr val="FF0000"/>
                </a:solidFill>
                <a:effectLst/>
                <a:latin typeface="Arial" panose="020B0604020202020204" pitchFamily="34" charset="0"/>
              </a:rPr>
              <a:t>June: Delivery of final site construction documents for Bidding. </a:t>
            </a: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July: Expected to resubmit integrated dynamic multi-shim coils and RF coils grant proposal to NIH. (Requested: $3.4 M)</a:t>
            </a: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November: Expected to resubmit MRI proposal - Track 3 to NSF for cryogen reliquification system (Total requested: $407k)</a:t>
            </a:r>
          </a:p>
          <a:p>
            <a:pPr algn="just" rtl="0">
              <a:buNone/>
            </a:pPr>
            <a:r>
              <a:rPr lang="en-US" sz="900" b="1" i="1" u="none" strike="noStrike" dirty="0">
                <a:solidFill>
                  <a:srgbClr val="000000"/>
                </a:solidFill>
                <a:effectLst/>
                <a:latin typeface="Arial" panose="020B0604020202020204" pitchFamily="34" charset="0"/>
              </a:rPr>
              <a:t>2026</a:t>
            </a:r>
            <a:endParaRPr lang="en-US" sz="900" b="1" dirty="0">
              <a:effectLst/>
            </a:endParaRP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August: End date of 5 year of MRI development project from NSF</a:t>
            </a:r>
          </a:p>
          <a:p>
            <a:pPr algn="just" rtl="0">
              <a:buNone/>
            </a:pPr>
            <a:r>
              <a:rPr lang="en-US" sz="900" b="1" i="1" u="none" strike="noStrike" dirty="0">
                <a:solidFill>
                  <a:srgbClr val="000000"/>
                </a:solidFill>
                <a:effectLst/>
                <a:latin typeface="Arial" panose="020B0604020202020204" pitchFamily="34" charset="0"/>
              </a:rPr>
              <a:t>2027</a:t>
            </a:r>
            <a:endParaRPr lang="en-US" sz="900" b="1" dirty="0">
              <a:effectLst/>
            </a:endParaRPr>
          </a:p>
          <a:p>
            <a:pPr algn="just" rtl="0" fontAlgn="base">
              <a:buFont typeface="Arial" panose="020B0604020202020204" pitchFamily="34" charset="0"/>
              <a:buChar char="•"/>
            </a:pPr>
            <a:r>
              <a:rPr lang="en-US" sz="900" b="0" i="0" u="none" strike="noStrike" dirty="0">
                <a:solidFill>
                  <a:srgbClr val="000000"/>
                </a:solidFill>
                <a:effectLst/>
                <a:latin typeface="Arial" panose="020B0604020202020204" pitchFamily="34" charset="0"/>
              </a:rPr>
              <a:t>August: End date of one year no-costs extension for NSF grant</a:t>
            </a:r>
          </a:p>
          <a:p>
            <a:pPr algn="just" rtl="0" fontAlgn="base">
              <a:buFont typeface="Arial" panose="020B0604020202020204" pitchFamily="34" charset="0"/>
              <a:buChar char="•"/>
            </a:pPr>
            <a:r>
              <a:rPr lang="en-US" sz="900" dirty="0">
                <a:solidFill>
                  <a:srgbClr val="000000"/>
                </a:solidFill>
                <a:latin typeface="Arial" panose="020B0604020202020204" pitchFamily="34" charset="0"/>
              </a:rPr>
              <a:t>…</a:t>
            </a:r>
            <a:endParaRPr lang="en-US" sz="9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694292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8445407-3B96-16F8-1A03-28D64463F756}"/>
              </a:ext>
            </a:extLst>
          </p:cNvPr>
          <p:cNvSpPr txBox="1"/>
          <p:nvPr/>
        </p:nvSpPr>
        <p:spPr>
          <a:xfrm>
            <a:off x="609600" y="3181350"/>
            <a:ext cx="5791200" cy="1384995"/>
          </a:xfrm>
          <a:prstGeom prst="rect">
            <a:avLst/>
          </a:prstGeom>
          <a:noFill/>
          <a:ln>
            <a:noFill/>
          </a:ln>
        </p:spPr>
        <p:txBody>
          <a:bodyPr wrap="square" rtlCol="0">
            <a:spAutoFit/>
          </a:bodyPr>
          <a:lstStyle>
            <a:defPPr>
              <a:defRPr lang="en-US"/>
            </a:defPPr>
            <a:lvl1pPr algn="ctr">
              <a:defRPr sz="3200" b="1">
                <a:solidFill>
                  <a:srgbClr val="553278"/>
                </a:solidFill>
                <a:latin typeface="Arial" panose="020B0604020202020204" pitchFamily="34" charset="0"/>
                <a:cs typeface="Arial" panose="020B0604020202020204" pitchFamily="34" charset="0"/>
              </a:defRPr>
            </a:lvl1pPr>
          </a:lstStyle>
          <a:p>
            <a:pPr algn="l"/>
            <a:r>
              <a:rPr lang="en-US" sz="1400" b="0" dirty="0"/>
              <a:t>PIs:</a:t>
            </a:r>
          </a:p>
          <a:p>
            <a:pPr algn="l"/>
            <a:r>
              <a:rPr lang="en-US" sz="1400" b="0" dirty="0"/>
              <a:t>Tommy Vaughan, NKI and Columbia</a:t>
            </a:r>
          </a:p>
          <a:p>
            <a:pPr algn="l"/>
            <a:r>
              <a:rPr lang="en-US" sz="1400" b="0" dirty="0"/>
              <a:t>Alex Franco, NKI</a:t>
            </a:r>
          </a:p>
          <a:p>
            <a:pPr algn="l"/>
            <a:r>
              <a:rPr lang="en-US" sz="1400" b="0" dirty="0"/>
              <a:t>Mike Milham, NKI</a:t>
            </a:r>
          </a:p>
          <a:p>
            <a:pPr algn="l"/>
            <a:r>
              <a:rPr lang="en-US" sz="1400" b="0" dirty="0"/>
              <a:t>Thomas Foo, GE Healthcare</a:t>
            </a:r>
          </a:p>
          <a:p>
            <a:pPr algn="l"/>
            <a:r>
              <a:rPr lang="en-US" sz="1400" b="0" dirty="0"/>
              <a:t>Dan </a:t>
            </a:r>
            <a:r>
              <a:rPr lang="en-US" sz="1400" b="0" dirty="0" err="1"/>
              <a:t>Sodickson</a:t>
            </a:r>
            <a:r>
              <a:rPr lang="en-US" sz="1400" b="0" dirty="0"/>
              <a:t>, NYU Langone  </a:t>
            </a:r>
          </a:p>
        </p:txBody>
      </p:sp>
      <p:sp>
        <p:nvSpPr>
          <p:cNvPr id="7" name="TextBox 6">
            <a:extLst>
              <a:ext uri="{FF2B5EF4-FFF2-40B4-BE49-F238E27FC236}">
                <a16:creationId xmlns:a16="http://schemas.microsoft.com/office/drawing/2014/main" id="{C0760D02-8B14-9BD9-38DF-7DD81CE28F22}"/>
              </a:ext>
            </a:extLst>
          </p:cNvPr>
          <p:cNvSpPr txBox="1"/>
          <p:nvPr/>
        </p:nvSpPr>
        <p:spPr>
          <a:xfrm>
            <a:off x="6313512" y="3249461"/>
            <a:ext cx="1905000" cy="307777"/>
          </a:xfrm>
          <a:prstGeom prst="rect">
            <a:avLst/>
          </a:prstGeom>
          <a:noFill/>
          <a:ln>
            <a:noFill/>
          </a:ln>
        </p:spPr>
        <p:txBody>
          <a:bodyPr wrap="square" rtlCol="0">
            <a:spAutoFit/>
          </a:bodyPr>
          <a:lstStyle>
            <a:defPPr>
              <a:defRPr lang="en-US"/>
            </a:defPPr>
            <a:lvl1pPr algn="ctr">
              <a:defRPr sz="3200" b="1">
                <a:solidFill>
                  <a:srgbClr val="553278"/>
                </a:solidFill>
                <a:latin typeface="Arial" panose="020B0604020202020204" pitchFamily="34" charset="0"/>
                <a:cs typeface="Arial" panose="020B0604020202020204" pitchFamily="34" charset="0"/>
              </a:defRPr>
            </a:lvl1pPr>
          </a:lstStyle>
          <a:p>
            <a:r>
              <a:rPr lang="en-US" sz="1400" b="0" dirty="0"/>
              <a:t>Wasif Zia, NKI</a:t>
            </a:r>
          </a:p>
        </p:txBody>
      </p:sp>
      <p:pic>
        <p:nvPicPr>
          <p:cNvPr id="8" name="Picture 7">
            <a:extLst>
              <a:ext uri="{FF2B5EF4-FFF2-40B4-BE49-F238E27FC236}">
                <a16:creationId xmlns:a16="http://schemas.microsoft.com/office/drawing/2014/main" id="{4504DAE5-0F48-737A-F2B9-F8A549CF43B9}"/>
              </a:ext>
            </a:extLst>
          </p:cNvPr>
          <p:cNvPicPr>
            <a:picLocks noChangeAspect="1"/>
          </p:cNvPicPr>
          <p:nvPr/>
        </p:nvPicPr>
        <p:blipFill>
          <a:blip r:embed="rId3"/>
          <a:stretch>
            <a:fillRect/>
          </a:stretch>
        </p:blipFill>
        <p:spPr>
          <a:xfrm>
            <a:off x="457200" y="361950"/>
            <a:ext cx="4639080" cy="2743200"/>
          </a:xfrm>
          <a:prstGeom prst="rect">
            <a:avLst/>
          </a:prstGeom>
        </p:spPr>
      </p:pic>
      <p:sp>
        <p:nvSpPr>
          <p:cNvPr id="2" name="TextBox 1">
            <a:extLst>
              <a:ext uri="{FF2B5EF4-FFF2-40B4-BE49-F238E27FC236}">
                <a16:creationId xmlns:a16="http://schemas.microsoft.com/office/drawing/2014/main" id="{7C91F815-0891-12F3-F914-60B95B07444B}"/>
              </a:ext>
            </a:extLst>
          </p:cNvPr>
          <p:cNvSpPr txBox="1"/>
          <p:nvPr/>
        </p:nvSpPr>
        <p:spPr>
          <a:xfrm>
            <a:off x="6400800" y="1216931"/>
            <a:ext cx="1905000" cy="523220"/>
          </a:xfrm>
          <a:prstGeom prst="rect">
            <a:avLst/>
          </a:prstGeom>
          <a:noFill/>
          <a:ln>
            <a:noFill/>
          </a:ln>
        </p:spPr>
        <p:txBody>
          <a:bodyPr wrap="square" rtlCol="0">
            <a:spAutoFit/>
          </a:bodyPr>
          <a:lstStyle>
            <a:defPPr>
              <a:defRPr lang="en-US"/>
            </a:defPPr>
            <a:lvl1pPr algn="ctr">
              <a:defRPr sz="3200" b="1">
                <a:solidFill>
                  <a:srgbClr val="553278"/>
                </a:solidFill>
                <a:latin typeface="Arial" panose="020B0604020202020204" pitchFamily="34" charset="0"/>
                <a:cs typeface="Arial" panose="020B0604020202020204" pitchFamily="34" charset="0"/>
              </a:defRPr>
            </a:lvl1pPr>
          </a:lstStyle>
          <a:p>
            <a:pPr algn="l"/>
            <a:r>
              <a:rPr lang="en-US" sz="1400" b="0" dirty="0"/>
              <a:t>Hands-on Leader / Research Scientist</a:t>
            </a:r>
          </a:p>
        </p:txBody>
      </p:sp>
      <p:pic>
        <p:nvPicPr>
          <p:cNvPr id="3" name="Picture 2">
            <a:extLst>
              <a:ext uri="{FF2B5EF4-FFF2-40B4-BE49-F238E27FC236}">
                <a16:creationId xmlns:a16="http://schemas.microsoft.com/office/drawing/2014/main" id="{9CEF4232-ABC9-A620-3BEE-67AF222831D5}"/>
              </a:ext>
            </a:extLst>
          </p:cNvPr>
          <p:cNvPicPr>
            <a:picLocks noChangeAspect="1"/>
          </p:cNvPicPr>
          <p:nvPr/>
        </p:nvPicPr>
        <p:blipFill>
          <a:blip r:embed="rId4"/>
          <a:stretch>
            <a:fillRect/>
          </a:stretch>
        </p:blipFill>
        <p:spPr>
          <a:xfrm>
            <a:off x="6705600" y="1816225"/>
            <a:ext cx="1120825" cy="1271384"/>
          </a:xfrm>
          <a:prstGeom prst="rect">
            <a:avLst/>
          </a:prstGeom>
        </p:spPr>
      </p:pic>
    </p:spTree>
    <p:extLst>
      <p:ext uri="{BB962C8B-B14F-4D97-AF65-F5344CB8AC3E}">
        <p14:creationId xmlns:p14="http://schemas.microsoft.com/office/powerpoint/2010/main" val="4229990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4" name="Google Shape;184;p9"/>
          <p:cNvGrpSpPr/>
          <p:nvPr/>
        </p:nvGrpSpPr>
        <p:grpSpPr>
          <a:xfrm>
            <a:off x="1384957" y="1331142"/>
            <a:ext cx="7411693" cy="2294687"/>
            <a:chOff x="1846608" y="1774855"/>
            <a:chExt cx="9882258" cy="3059580"/>
          </a:xfrm>
        </p:grpSpPr>
        <p:grpSp>
          <p:nvGrpSpPr>
            <p:cNvPr id="185" name="Google Shape;185;p9"/>
            <p:cNvGrpSpPr/>
            <p:nvPr/>
          </p:nvGrpSpPr>
          <p:grpSpPr>
            <a:xfrm>
              <a:off x="1846608" y="1774855"/>
              <a:ext cx="9532592" cy="658966"/>
              <a:chOff x="1846608" y="1774855"/>
              <a:chExt cx="9532592" cy="658966"/>
            </a:xfrm>
          </p:grpSpPr>
          <p:grpSp>
            <p:nvGrpSpPr>
              <p:cNvPr id="186" name="Google Shape;186;p9"/>
              <p:cNvGrpSpPr/>
              <p:nvPr/>
            </p:nvGrpSpPr>
            <p:grpSpPr>
              <a:xfrm>
                <a:off x="3407162" y="1774855"/>
                <a:ext cx="7972038" cy="658966"/>
                <a:chOff x="667660" y="1878068"/>
                <a:chExt cx="10751301" cy="773908"/>
              </a:xfrm>
            </p:grpSpPr>
            <p:sp>
              <p:nvSpPr>
                <p:cNvPr id="187" name="Google Shape;187;p9"/>
                <p:cNvSpPr/>
                <p:nvPr/>
              </p:nvSpPr>
              <p:spPr>
                <a:xfrm>
                  <a:off x="667660" y="1878068"/>
                  <a:ext cx="1563391" cy="773908"/>
                </a:xfrm>
                <a:custGeom>
                  <a:avLst/>
                  <a:gdLst/>
                  <a:ahLst/>
                  <a:cxnLst/>
                  <a:rect l="l" t="t" r="r" b="b"/>
                  <a:pathLst>
                    <a:path w="1934765" h="773906" extrusionOk="0">
                      <a:moveTo>
                        <a:pt x="0" y="0"/>
                      </a:moveTo>
                      <a:lnTo>
                        <a:pt x="1547812" y="0"/>
                      </a:lnTo>
                      <a:lnTo>
                        <a:pt x="1934765" y="386953"/>
                      </a:lnTo>
                      <a:lnTo>
                        <a:pt x="1547812" y="773906"/>
                      </a:lnTo>
                      <a:lnTo>
                        <a:pt x="0" y="773906"/>
                      </a:lnTo>
                      <a:lnTo>
                        <a:pt x="0" y="0"/>
                      </a:lnTo>
                      <a:close/>
                    </a:path>
                  </a:pathLst>
                </a:custGeom>
                <a:solidFill>
                  <a:srgbClr val="FDE9D8"/>
                </a:solidFill>
                <a:ln w="25400" cap="flat" cmpd="sng">
                  <a:solidFill>
                    <a:schemeClr val="lt1"/>
                  </a:solidFill>
                  <a:prstDash val="solid"/>
                  <a:round/>
                  <a:headEnd type="none" w="sm" len="sm"/>
                  <a:tailEnd type="none" w="sm" len="sm"/>
                </a:ln>
              </p:spPr>
              <p:txBody>
                <a:bodyPr spcFirstLastPara="1" wrap="square" lIns="52000" tIns="26000" rIns="158100" bIns="26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 Gradients</a:t>
                  </a:r>
                  <a:endParaRPr sz="800">
                    <a:solidFill>
                      <a:schemeClr val="lt1"/>
                    </a:solidFill>
                    <a:latin typeface="Arial"/>
                    <a:ea typeface="Arial"/>
                    <a:cs typeface="Arial"/>
                    <a:sym typeface="Arial"/>
                  </a:endParaRPr>
                </a:p>
              </p:txBody>
            </p:sp>
            <p:sp>
              <p:nvSpPr>
                <p:cNvPr id="188" name="Google Shape;188;p9"/>
                <p:cNvSpPr/>
                <p:nvPr/>
              </p:nvSpPr>
              <p:spPr>
                <a:xfrm>
                  <a:off x="1836981" y="1878070"/>
                  <a:ext cx="1755280" cy="773906"/>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FDE9D8"/>
                </a:solidFill>
                <a:ln w="25400" cap="flat" cmpd="sng">
                  <a:solidFill>
                    <a:schemeClr val="lt1"/>
                  </a:solidFill>
                  <a:prstDash val="solid"/>
                  <a:round/>
                  <a:headEnd type="none" w="sm" len="sm"/>
                  <a:tailEnd type="none" w="sm" len="sm"/>
                </a:ln>
              </p:spPr>
              <p:txBody>
                <a:bodyPr spcFirstLastPara="1" wrap="square" lIns="329200" tIns="26000" rIns="303200" bIns="26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MGI</a:t>
                  </a:r>
                  <a:endParaRPr/>
                </a:p>
              </p:txBody>
            </p:sp>
            <p:sp>
              <p:nvSpPr>
                <p:cNvPr id="189" name="Google Shape;189;p9"/>
                <p:cNvSpPr/>
                <p:nvPr/>
              </p:nvSpPr>
              <p:spPr>
                <a:xfrm>
                  <a:off x="3201641" y="1878070"/>
                  <a:ext cx="1771932" cy="773906"/>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FDE9D8"/>
                </a:solidFill>
                <a:ln w="25400" cap="flat" cmpd="sng">
                  <a:solidFill>
                    <a:schemeClr val="lt1"/>
                  </a:solidFill>
                  <a:prstDash val="solid"/>
                  <a:round/>
                  <a:headEnd type="none" w="sm" len="sm"/>
                  <a:tailEnd type="none" w="sm" len="sm"/>
                </a:ln>
              </p:spPr>
              <p:txBody>
                <a:bodyPr spcFirstLastPara="1" wrap="square" lIns="329200" tIns="26000" rIns="303200" bIns="26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Mounts</a:t>
                  </a:r>
                  <a:endParaRPr/>
                </a:p>
              </p:txBody>
            </p:sp>
            <p:sp>
              <p:nvSpPr>
                <p:cNvPr id="190" name="Google Shape;190;p9"/>
                <p:cNvSpPr/>
                <p:nvPr/>
              </p:nvSpPr>
              <p:spPr>
                <a:xfrm>
                  <a:off x="8866586" y="1878068"/>
                  <a:ext cx="2552375" cy="773906"/>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C5D8F1"/>
                </a:solidFill>
                <a:ln w="25400" cap="flat" cmpd="sng">
                  <a:solidFill>
                    <a:schemeClr val="lt1"/>
                  </a:solidFill>
                  <a:prstDash val="solid"/>
                  <a:round/>
                  <a:headEnd type="none" w="sm" len="sm"/>
                  <a:tailEnd type="none" w="sm" len="sm"/>
                </a:ln>
              </p:spPr>
              <p:txBody>
                <a:bodyPr spcFirstLastPara="1" wrap="square" lIns="329200" tIns="26000" rIns="303200" bIns="26000" anchor="ctr" anchorCtr="0">
                  <a:noAutofit/>
                </a:bodyPr>
                <a:lstStyle/>
                <a:p>
                  <a:pPr marL="0" marR="0" lvl="0" indent="0" algn="ctr" rtl="0">
                    <a:lnSpc>
                      <a:spcPct val="90000"/>
                    </a:lnSpc>
                    <a:spcBef>
                      <a:spcPts val="0"/>
                    </a:spcBef>
                    <a:spcAft>
                      <a:spcPts val="0"/>
                    </a:spcAft>
                    <a:buNone/>
                  </a:pPr>
                  <a:r>
                    <a:rPr lang="en-US" sz="800" dirty="0">
                      <a:solidFill>
                        <a:srgbClr val="303C53"/>
                      </a:solidFill>
                      <a:latin typeface="Arial"/>
                      <a:ea typeface="Arial"/>
                      <a:cs typeface="Arial"/>
                      <a:sym typeface="Arial"/>
                    </a:rPr>
                    <a:t>System Integration </a:t>
                  </a:r>
                  <a:endParaRPr sz="800" dirty="0">
                    <a:solidFill>
                      <a:srgbClr val="303C53"/>
                    </a:solidFill>
                    <a:latin typeface="Arial"/>
                    <a:ea typeface="Arial"/>
                    <a:cs typeface="Arial"/>
                    <a:sym typeface="Arial"/>
                  </a:endParaRPr>
                </a:p>
              </p:txBody>
            </p:sp>
          </p:grpSp>
          <p:sp>
            <p:nvSpPr>
              <p:cNvPr id="191" name="Google Shape;191;p9"/>
              <p:cNvSpPr/>
              <p:nvPr/>
            </p:nvSpPr>
            <p:spPr>
              <a:xfrm>
                <a:off x="1846608" y="1807589"/>
                <a:ext cx="1177617" cy="593498"/>
              </a:xfrm>
              <a:custGeom>
                <a:avLst/>
                <a:gdLst/>
                <a:ahLst/>
                <a:cxnLst/>
                <a:rect l="l" t="t" r="r" b="b"/>
                <a:pathLst>
                  <a:path w="1633442" h="593498" extrusionOk="0">
                    <a:moveTo>
                      <a:pt x="0" y="59350"/>
                    </a:moveTo>
                    <a:cubicBezTo>
                      <a:pt x="0" y="26572"/>
                      <a:pt x="26572" y="0"/>
                      <a:pt x="59350" y="0"/>
                    </a:cubicBezTo>
                    <a:lnTo>
                      <a:pt x="1574092" y="0"/>
                    </a:lnTo>
                    <a:cubicBezTo>
                      <a:pt x="1606870" y="0"/>
                      <a:pt x="1633442" y="26572"/>
                      <a:pt x="1633442" y="59350"/>
                    </a:cubicBezTo>
                    <a:lnTo>
                      <a:pt x="1633442" y="534148"/>
                    </a:lnTo>
                    <a:cubicBezTo>
                      <a:pt x="1633442" y="566926"/>
                      <a:pt x="1606870" y="593498"/>
                      <a:pt x="1574092" y="593498"/>
                    </a:cubicBezTo>
                    <a:lnTo>
                      <a:pt x="59350" y="593498"/>
                    </a:lnTo>
                    <a:cubicBezTo>
                      <a:pt x="26572" y="593498"/>
                      <a:pt x="0" y="566926"/>
                      <a:pt x="0" y="534148"/>
                    </a:cubicBezTo>
                    <a:lnTo>
                      <a:pt x="0" y="59350"/>
                    </a:lnTo>
                    <a:close/>
                  </a:path>
                </a:pathLst>
              </a:custGeom>
              <a:gradFill>
                <a:gsLst>
                  <a:gs pos="0">
                    <a:srgbClr val="9FC3FF"/>
                  </a:gs>
                  <a:gs pos="35000">
                    <a:srgbClr val="BDD5FF"/>
                  </a:gs>
                  <a:gs pos="100000">
                    <a:srgbClr val="E4EEFF"/>
                  </a:gs>
                </a:gsLst>
                <a:lin ang="16200000" scaled="0"/>
              </a:gradFill>
              <a:ln>
                <a:noFill/>
              </a:ln>
              <a:effectLst>
                <a:outerShdw blurRad="40000" dist="20000" dir="5400000" rotWithShape="0">
                  <a:srgbClr val="000000">
                    <a:alpha val="37647"/>
                  </a:srgbClr>
                </a:outerShdw>
              </a:effectLst>
            </p:spPr>
            <p:txBody>
              <a:bodyPr spcFirstLastPara="1" wrap="square" lIns="67325" tIns="67325" rIns="67325" bIns="67325" anchor="ctr" anchorCtr="0">
                <a:noAutofit/>
              </a:bodyPr>
              <a:lstStyle/>
              <a:p>
                <a:pPr marL="0" marR="0" lvl="0" indent="0" algn="ctr" rtl="0">
                  <a:lnSpc>
                    <a:spcPct val="90000"/>
                  </a:lnSpc>
                  <a:spcBef>
                    <a:spcPts val="0"/>
                  </a:spcBef>
                  <a:spcAft>
                    <a:spcPts val="0"/>
                  </a:spcAft>
                  <a:buNone/>
                </a:pPr>
                <a:r>
                  <a:rPr lang="en-US" sz="800">
                    <a:solidFill>
                      <a:schemeClr val="dk1"/>
                    </a:solidFill>
                    <a:latin typeface="Arial"/>
                    <a:ea typeface="Arial"/>
                    <a:cs typeface="Arial"/>
                    <a:sym typeface="Arial"/>
                  </a:rPr>
                  <a:t>GE</a:t>
                </a:r>
                <a:endParaRPr/>
              </a:p>
            </p:txBody>
          </p:sp>
        </p:grpSp>
        <p:grpSp>
          <p:nvGrpSpPr>
            <p:cNvPr id="192" name="Google Shape;192;p9"/>
            <p:cNvGrpSpPr/>
            <p:nvPr/>
          </p:nvGrpSpPr>
          <p:grpSpPr>
            <a:xfrm>
              <a:off x="1846608" y="2974642"/>
              <a:ext cx="9882258" cy="668609"/>
              <a:chOff x="1846608" y="2974643"/>
              <a:chExt cx="9882258" cy="668609"/>
            </a:xfrm>
          </p:grpSpPr>
          <p:grpSp>
            <p:nvGrpSpPr>
              <p:cNvPr id="193" name="Google Shape;193;p9"/>
              <p:cNvGrpSpPr/>
              <p:nvPr/>
            </p:nvGrpSpPr>
            <p:grpSpPr>
              <a:xfrm>
                <a:off x="3416861" y="2974643"/>
                <a:ext cx="8312005" cy="668609"/>
                <a:chOff x="3416861" y="2818693"/>
                <a:chExt cx="8312005" cy="668609"/>
              </a:xfrm>
            </p:grpSpPr>
            <p:sp>
              <p:nvSpPr>
                <p:cNvPr id="194" name="Google Shape;194;p9"/>
                <p:cNvSpPr/>
                <p:nvPr/>
              </p:nvSpPr>
              <p:spPr>
                <a:xfrm>
                  <a:off x="3416861" y="2828338"/>
                  <a:ext cx="1434619" cy="658964"/>
                </a:xfrm>
                <a:custGeom>
                  <a:avLst/>
                  <a:gdLst/>
                  <a:ahLst/>
                  <a:cxnLst/>
                  <a:rect l="l" t="t" r="r" b="b"/>
                  <a:pathLst>
                    <a:path w="1934765" h="773906" extrusionOk="0">
                      <a:moveTo>
                        <a:pt x="0" y="0"/>
                      </a:moveTo>
                      <a:lnTo>
                        <a:pt x="1547812" y="0"/>
                      </a:lnTo>
                      <a:lnTo>
                        <a:pt x="1934765" y="386953"/>
                      </a:lnTo>
                      <a:lnTo>
                        <a:pt x="1547812" y="773906"/>
                      </a:lnTo>
                      <a:lnTo>
                        <a:pt x="0" y="773906"/>
                      </a:lnTo>
                      <a:lnTo>
                        <a:pt x="0" y="0"/>
                      </a:lnTo>
                      <a:close/>
                    </a:path>
                  </a:pathLst>
                </a:custGeom>
                <a:solidFill>
                  <a:srgbClr val="FDE9D8"/>
                </a:solidFill>
                <a:ln w="25400" cap="flat" cmpd="sng">
                  <a:solidFill>
                    <a:schemeClr val="lt1"/>
                  </a:solidFill>
                  <a:prstDash val="solid"/>
                  <a:round/>
                  <a:headEnd type="none" w="sm" len="sm"/>
                  <a:tailEnd type="none" w="sm" len="sm"/>
                </a:ln>
              </p:spPr>
              <p:txBody>
                <a:bodyPr spcFirstLastPara="1" wrap="square" lIns="48000" tIns="24000" rIns="157100" bIns="24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Shielding simulations</a:t>
                  </a:r>
                  <a:endParaRPr sz="800">
                    <a:solidFill>
                      <a:schemeClr val="lt1"/>
                    </a:solidFill>
                    <a:latin typeface="Arial"/>
                    <a:ea typeface="Arial"/>
                    <a:cs typeface="Arial"/>
                    <a:sym typeface="Arial"/>
                  </a:endParaRPr>
                </a:p>
              </p:txBody>
            </p:sp>
            <p:sp>
              <p:nvSpPr>
                <p:cNvPr id="195" name="Google Shape;195;p9"/>
                <p:cNvSpPr/>
                <p:nvPr/>
              </p:nvSpPr>
              <p:spPr>
                <a:xfrm>
                  <a:off x="4534101" y="2828338"/>
                  <a:ext cx="1434619" cy="658964"/>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FDE9D8"/>
                </a:solidFill>
                <a:ln w="25400" cap="flat" cmpd="sng">
                  <a:solidFill>
                    <a:schemeClr val="lt1"/>
                  </a:solidFill>
                  <a:prstDash val="solid"/>
                  <a:round/>
                  <a:headEnd type="none" w="sm" len="sm"/>
                  <a:tailEnd type="none" w="sm" len="sm"/>
                </a:ln>
              </p:spPr>
              <p:txBody>
                <a:bodyPr spcFirstLastPara="1" wrap="square" lIns="48000" tIns="24000" rIns="157100" bIns="24000" anchor="ctr" anchorCtr="0">
                  <a:noAutofit/>
                </a:bodyPr>
                <a:lstStyle/>
                <a:p>
                  <a:pPr marL="0" marR="0" lvl="0" indent="0" algn="ctr" rtl="0">
                    <a:lnSpc>
                      <a:spcPct val="90000"/>
                    </a:lnSpc>
                    <a:spcBef>
                      <a:spcPts val="0"/>
                    </a:spcBef>
                    <a:spcAft>
                      <a:spcPts val="0"/>
                    </a:spcAft>
                    <a:buNone/>
                  </a:pPr>
                  <a:r>
                    <a:rPr lang="en-US" sz="800" dirty="0">
                      <a:solidFill>
                        <a:srgbClr val="303C53"/>
                      </a:solidFill>
                      <a:latin typeface="Arial"/>
                      <a:ea typeface="Arial"/>
                      <a:cs typeface="Arial"/>
                      <a:sym typeface="Arial"/>
                    </a:rPr>
                    <a:t>Passive</a:t>
                  </a:r>
                  <a:endParaRPr dirty="0"/>
                </a:p>
                <a:p>
                  <a:pPr marL="0" marR="0" lvl="0" indent="0" algn="ctr" rtl="0">
                    <a:lnSpc>
                      <a:spcPct val="90000"/>
                    </a:lnSpc>
                    <a:spcBef>
                      <a:spcPts val="280"/>
                    </a:spcBef>
                    <a:spcAft>
                      <a:spcPts val="0"/>
                    </a:spcAft>
                    <a:buNone/>
                  </a:pPr>
                  <a:r>
                    <a:rPr lang="en-US" sz="800" dirty="0">
                      <a:solidFill>
                        <a:srgbClr val="303C53"/>
                      </a:solidFill>
                      <a:latin typeface="Arial"/>
                      <a:ea typeface="Arial"/>
                      <a:cs typeface="Arial"/>
                      <a:sym typeface="Arial"/>
                    </a:rPr>
                    <a:t>shim  design</a:t>
                  </a:r>
                  <a:endParaRPr dirty="0"/>
                </a:p>
              </p:txBody>
            </p:sp>
            <p:sp>
              <p:nvSpPr>
                <p:cNvPr id="196" name="Google Shape;196;p9"/>
                <p:cNvSpPr/>
                <p:nvPr/>
              </p:nvSpPr>
              <p:spPr>
                <a:xfrm>
                  <a:off x="7998857" y="2828338"/>
                  <a:ext cx="1434619" cy="658964"/>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C5D8F1"/>
                </a:solidFill>
                <a:ln w="25400" cap="flat" cmpd="sng">
                  <a:solidFill>
                    <a:schemeClr val="lt1"/>
                  </a:solidFill>
                  <a:prstDash val="solid"/>
                  <a:round/>
                  <a:headEnd type="none" w="sm" len="sm"/>
                  <a:tailEnd type="none" w="sm" len="sm"/>
                </a:ln>
              </p:spPr>
              <p:txBody>
                <a:bodyPr spcFirstLastPara="1" wrap="square" lIns="326200" tIns="24000" rIns="302200" bIns="24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Magnet ramp-up</a:t>
                  </a:r>
                  <a:endParaRPr sz="800">
                    <a:solidFill>
                      <a:srgbClr val="303C53"/>
                    </a:solidFill>
                    <a:latin typeface="Arial"/>
                    <a:ea typeface="Arial"/>
                    <a:cs typeface="Arial"/>
                    <a:sym typeface="Arial"/>
                  </a:endParaRPr>
                </a:p>
              </p:txBody>
            </p:sp>
            <p:sp>
              <p:nvSpPr>
                <p:cNvPr id="197" name="Google Shape;197;p9"/>
                <p:cNvSpPr/>
                <p:nvPr/>
              </p:nvSpPr>
              <p:spPr>
                <a:xfrm>
                  <a:off x="9107971" y="2818693"/>
                  <a:ext cx="1531074" cy="658964"/>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C5D8F1"/>
                </a:solidFill>
                <a:ln w="25400" cap="flat" cmpd="sng">
                  <a:solidFill>
                    <a:schemeClr val="lt1"/>
                  </a:solidFill>
                  <a:prstDash val="solid"/>
                  <a:round/>
                  <a:headEnd type="none" w="sm" len="sm"/>
                  <a:tailEnd type="none" w="sm" len="sm"/>
                </a:ln>
              </p:spPr>
              <p:txBody>
                <a:bodyPr spcFirstLastPara="1" wrap="square" lIns="326200" tIns="24000" rIns="302200" bIns="24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Shimming/ calibrations</a:t>
                  </a:r>
                  <a:endParaRPr sz="800">
                    <a:solidFill>
                      <a:schemeClr val="lt1"/>
                    </a:solidFill>
                    <a:latin typeface="Arial"/>
                    <a:ea typeface="Arial"/>
                    <a:cs typeface="Arial"/>
                    <a:sym typeface="Arial"/>
                  </a:endParaRPr>
                </a:p>
              </p:txBody>
            </p:sp>
            <p:sp>
              <p:nvSpPr>
                <p:cNvPr id="198" name="Google Shape;198;p9"/>
                <p:cNvSpPr/>
                <p:nvPr/>
              </p:nvSpPr>
              <p:spPr>
                <a:xfrm>
                  <a:off x="10294247" y="2828338"/>
                  <a:ext cx="1434619" cy="658964"/>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C5D8F1"/>
                </a:solidFill>
                <a:ln w="25400" cap="flat" cmpd="sng">
                  <a:solidFill>
                    <a:schemeClr val="lt1"/>
                  </a:solidFill>
                  <a:prstDash val="solid"/>
                  <a:round/>
                  <a:headEnd type="none" w="sm" len="sm"/>
                  <a:tailEnd type="none" w="sm" len="sm"/>
                </a:ln>
              </p:spPr>
              <p:txBody>
                <a:bodyPr spcFirstLastPara="1" wrap="square" lIns="326200" tIns="24000" rIns="302200" bIns="24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First images </a:t>
                  </a:r>
                  <a:endParaRPr sz="800">
                    <a:solidFill>
                      <a:schemeClr val="lt1"/>
                    </a:solidFill>
                    <a:latin typeface="Arial"/>
                    <a:ea typeface="Arial"/>
                    <a:cs typeface="Arial"/>
                    <a:sym typeface="Arial"/>
                  </a:endParaRPr>
                </a:p>
              </p:txBody>
            </p:sp>
          </p:grpSp>
          <p:sp>
            <p:nvSpPr>
              <p:cNvPr id="199" name="Google Shape;199;p9"/>
              <p:cNvSpPr/>
              <p:nvPr/>
            </p:nvSpPr>
            <p:spPr>
              <a:xfrm>
                <a:off x="1846608" y="3012459"/>
                <a:ext cx="1177617" cy="593498"/>
              </a:xfrm>
              <a:custGeom>
                <a:avLst/>
                <a:gdLst/>
                <a:ahLst/>
                <a:cxnLst/>
                <a:rect l="l" t="t" r="r" b="b"/>
                <a:pathLst>
                  <a:path w="1633442" h="593498" extrusionOk="0">
                    <a:moveTo>
                      <a:pt x="0" y="59350"/>
                    </a:moveTo>
                    <a:cubicBezTo>
                      <a:pt x="0" y="26572"/>
                      <a:pt x="26572" y="0"/>
                      <a:pt x="59350" y="0"/>
                    </a:cubicBezTo>
                    <a:lnTo>
                      <a:pt x="1574092" y="0"/>
                    </a:lnTo>
                    <a:cubicBezTo>
                      <a:pt x="1606870" y="0"/>
                      <a:pt x="1633442" y="26572"/>
                      <a:pt x="1633442" y="59350"/>
                    </a:cubicBezTo>
                    <a:lnTo>
                      <a:pt x="1633442" y="534148"/>
                    </a:lnTo>
                    <a:cubicBezTo>
                      <a:pt x="1633442" y="566926"/>
                      <a:pt x="1606870" y="593498"/>
                      <a:pt x="1574092" y="593498"/>
                    </a:cubicBezTo>
                    <a:lnTo>
                      <a:pt x="59350" y="593498"/>
                    </a:lnTo>
                    <a:cubicBezTo>
                      <a:pt x="26572" y="593498"/>
                      <a:pt x="0" y="566926"/>
                      <a:pt x="0" y="534148"/>
                    </a:cubicBezTo>
                    <a:lnTo>
                      <a:pt x="0" y="59350"/>
                    </a:lnTo>
                    <a:close/>
                  </a:path>
                </a:pathLst>
              </a:custGeom>
              <a:gradFill>
                <a:gsLst>
                  <a:gs pos="0">
                    <a:srgbClr val="9FC3FF"/>
                  </a:gs>
                  <a:gs pos="35000">
                    <a:srgbClr val="BDD5FF"/>
                  </a:gs>
                  <a:gs pos="100000">
                    <a:srgbClr val="E4EEFF"/>
                  </a:gs>
                </a:gsLst>
                <a:lin ang="16200000" scaled="0"/>
              </a:gradFill>
              <a:ln>
                <a:noFill/>
              </a:ln>
              <a:effectLst>
                <a:outerShdw blurRad="40000" dist="20000" dir="5400000" rotWithShape="0">
                  <a:srgbClr val="000000">
                    <a:alpha val="37647"/>
                  </a:srgbClr>
                </a:outerShdw>
              </a:effectLst>
            </p:spPr>
            <p:txBody>
              <a:bodyPr spcFirstLastPara="1" wrap="square" lIns="67325" tIns="67325" rIns="67325" bIns="67325" anchor="ctr" anchorCtr="0">
                <a:noAutofit/>
              </a:bodyPr>
              <a:lstStyle/>
              <a:p>
                <a:pPr marL="0" marR="0" lvl="0" indent="0" algn="ctr" rtl="0">
                  <a:lnSpc>
                    <a:spcPct val="90000"/>
                  </a:lnSpc>
                  <a:spcBef>
                    <a:spcPts val="0"/>
                  </a:spcBef>
                  <a:spcAft>
                    <a:spcPts val="0"/>
                  </a:spcAft>
                  <a:buNone/>
                </a:pPr>
                <a:r>
                  <a:rPr lang="en-US" sz="800">
                    <a:solidFill>
                      <a:schemeClr val="dk1"/>
                    </a:solidFill>
                    <a:latin typeface="Arial"/>
                    <a:ea typeface="Arial"/>
                    <a:cs typeface="Arial"/>
                    <a:sym typeface="Arial"/>
                  </a:rPr>
                  <a:t>Tesla</a:t>
                </a:r>
                <a:endParaRPr/>
              </a:p>
            </p:txBody>
          </p:sp>
        </p:grpSp>
        <p:grpSp>
          <p:nvGrpSpPr>
            <p:cNvPr id="200" name="Google Shape;200;p9"/>
            <p:cNvGrpSpPr/>
            <p:nvPr/>
          </p:nvGrpSpPr>
          <p:grpSpPr>
            <a:xfrm>
              <a:off x="1846608" y="4193719"/>
              <a:ext cx="7438896" cy="640716"/>
              <a:chOff x="1846608" y="4193719"/>
              <a:chExt cx="7438896" cy="640716"/>
            </a:xfrm>
          </p:grpSpPr>
          <p:grpSp>
            <p:nvGrpSpPr>
              <p:cNvPr id="201" name="Google Shape;201;p9"/>
              <p:cNvGrpSpPr/>
              <p:nvPr/>
            </p:nvGrpSpPr>
            <p:grpSpPr>
              <a:xfrm>
                <a:off x="3262162" y="4193719"/>
                <a:ext cx="6023342" cy="640716"/>
                <a:chOff x="230899" y="3764798"/>
                <a:chExt cx="8123237" cy="752475"/>
              </a:xfrm>
            </p:grpSpPr>
            <p:sp>
              <p:nvSpPr>
                <p:cNvPr id="202" name="Google Shape;202;p9"/>
                <p:cNvSpPr/>
                <p:nvPr/>
              </p:nvSpPr>
              <p:spPr>
                <a:xfrm>
                  <a:off x="230899" y="3764798"/>
                  <a:ext cx="2389187" cy="752475"/>
                </a:xfrm>
                <a:custGeom>
                  <a:avLst/>
                  <a:gdLst/>
                  <a:ahLst/>
                  <a:cxnLst/>
                  <a:rect l="l" t="t" r="r" b="b"/>
                  <a:pathLst>
                    <a:path w="2389187" h="752475" extrusionOk="0">
                      <a:moveTo>
                        <a:pt x="0" y="0"/>
                      </a:moveTo>
                      <a:lnTo>
                        <a:pt x="2012950" y="0"/>
                      </a:lnTo>
                      <a:lnTo>
                        <a:pt x="2389187" y="376238"/>
                      </a:lnTo>
                      <a:lnTo>
                        <a:pt x="2012950" y="752475"/>
                      </a:lnTo>
                      <a:lnTo>
                        <a:pt x="0" y="752475"/>
                      </a:lnTo>
                      <a:lnTo>
                        <a:pt x="0" y="0"/>
                      </a:lnTo>
                      <a:close/>
                    </a:path>
                  </a:pathLst>
                </a:custGeom>
                <a:solidFill>
                  <a:srgbClr val="FDE9D8"/>
                </a:solidFill>
                <a:ln w="25400" cap="flat" cmpd="sng">
                  <a:solidFill>
                    <a:schemeClr val="lt1"/>
                  </a:solidFill>
                  <a:prstDash val="solid"/>
                  <a:round/>
                  <a:headEnd type="none" w="sm" len="sm"/>
                  <a:tailEnd type="none" w="sm" len="sm"/>
                </a:ln>
              </p:spPr>
              <p:txBody>
                <a:bodyPr spcFirstLastPara="1" wrap="square" lIns="48000" tIns="24000" rIns="153075" bIns="24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Site planning</a:t>
                  </a:r>
                  <a:endParaRPr sz="800">
                    <a:solidFill>
                      <a:srgbClr val="FFFFFF"/>
                    </a:solidFill>
                    <a:latin typeface="Arial"/>
                    <a:ea typeface="Arial"/>
                    <a:cs typeface="Arial"/>
                    <a:sym typeface="Arial"/>
                  </a:endParaRPr>
                </a:p>
                <a:p>
                  <a:pPr marL="0" marR="0" lvl="0" indent="0" algn="ctr" rtl="0">
                    <a:lnSpc>
                      <a:spcPct val="90000"/>
                    </a:lnSpc>
                    <a:spcBef>
                      <a:spcPts val="280"/>
                    </a:spcBef>
                    <a:spcAft>
                      <a:spcPts val="0"/>
                    </a:spcAft>
                    <a:buNone/>
                  </a:pPr>
                  <a:r>
                    <a:rPr lang="en-US" sz="800">
                      <a:solidFill>
                        <a:srgbClr val="303C53"/>
                      </a:solidFill>
                      <a:latin typeface="Arial"/>
                      <a:ea typeface="Arial"/>
                      <a:cs typeface="Arial"/>
                      <a:sym typeface="Arial"/>
                    </a:rPr>
                    <a:t>and design</a:t>
                  </a:r>
                  <a:endParaRPr sz="800">
                    <a:solidFill>
                      <a:schemeClr val="lt1"/>
                    </a:solidFill>
                    <a:latin typeface="Arial"/>
                    <a:ea typeface="Arial"/>
                    <a:cs typeface="Arial"/>
                    <a:sym typeface="Arial"/>
                  </a:endParaRPr>
                </a:p>
              </p:txBody>
            </p:sp>
            <p:sp>
              <p:nvSpPr>
                <p:cNvPr id="203" name="Google Shape;203;p9"/>
                <p:cNvSpPr/>
                <p:nvPr/>
              </p:nvSpPr>
              <p:spPr>
                <a:xfrm>
                  <a:off x="2142249" y="3764798"/>
                  <a:ext cx="2389187" cy="752475"/>
                </a:xfrm>
                <a:custGeom>
                  <a:avLst/>
                  <a:gdLst/>
                  <a:ahLst/>
                  <a:cxnLst/>
                  <a:rect l="l" t="t" r="r" b="b"/>
                  <a:pathLst>
                    <a:path w="2389187" h="752475" extrusionOk="0">
                      <a:moveTo>
                        <a:pt x="0" y="0"/>
                      </a:moveTo>
                      <a:lnTo>
                        <a:pt x="2012950" y="0"/>
                      </a:lnTo>
                      <a:lnTo>
                        <a:pt x="2389187" y="376238"/>
                      </a:lnTo>
                      <a:lnTo>
                        <a:pt x="2012950" y="752475"/>
                      </a:lnTo>
                      <a:lnTo>
                        <a:pt x="0" y="752475"/>
                      </a:lnTo>
                      <a:lnTo>
                        <a:pt x="376238" y="376238"/>
                      </a:lnTo>
                      <a:lnTo>
                        <a:pt x="0" y="0"/>
                      </a:lnTo>
                      <a:close/>
                    </a:path>
                  </a:pathLst>
                </a:custGeom>
                <a:solidFill>
                  <a:srgbClr val="F2DADA"/>
                </a:solidFill>
                <a:ln w="25400" cap="flat" cmpd="sng">
                  <a:solidFill>
                    <a:schemeClr val="lt1"/>
                  </a:solidFill>
                  <a:prstDash val="solid"/>
                  <a:round/>
                  <a:headEnd type="none" w="sm" len="sm"/>
                  <a:tailEnd type="none" w="sm" len="sm"/>
                </a:ln>
              </p:spPr>
              <p:txBody>
                <a:bodyPr spcFirstLastPara="1" wrap="square" lIns="318175" tIns="24000" rIns="294175" bIns="24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Checks and final submission</a:t>
                  </a:r>
                  <a:endParaRPr sz="800">
                    <a:solidFill>
                      <a:schemeClr val="lt1"/>
                    </a:solidFill>
                    <a:latin typeface="Arial"/>
                    <a:ea typeface="Arial"/>
                    <a:cs typeface="Arial"/>
                    <a:sym typeface="Arial"/>
                  </a:endParaRPr>
                </a:p>
              </p:txBody>
            </p:sp>
            <p:sp>
              <p:nvSpPr>
                <p:cNvPr id="204" name="Google Shape;204;p9"/>
                <p:cNvSpPr/>
                <p:nvPr/>
              </p:nvSpPr>
              <p:spPr>
                <a:xfrm>
                  <a:off x="4053599" y="3764798"/>
                  <a:ext cx="2389187" cy="752475"/>
                </a:xfrm>
                <a:custGeom>
                  <a:avLst/>
                  <a:gdLst/>
                  <a:ahLst/>
                  <a:cxnLst/>
                  <a:rect l="l" t="t" r="r" b="b"/>
                  <a:pathLst>
                    <a:path w="2389187" h="752475" extrusionOk="0">
                      <a:moveTo>
                        <a:pt x="0" y="0"/>
                      </a:moveTo>
                      <a:lnTo>
                        <a:pt x="2012950" y="0"/>
                      </a:lnTo>
                      <a:lnTo>
                        <a:pt x="2389187" y="376238"/>
                      </a:lnTo>
                      <a:lnTo>
                        <a:pt x="2012950" y="752475"/>
                      </a:lnTo>
                      <a:lnTo>
                        <a:pt x="0" y="752475"/>
                      </a:lnTo>
                      <a:lnTo>
                        <a:pt x="376238" y="376238"/>
                      </a:lnTo>
                      <a:lnTo>
                        <a:pt x="0" y="0"/>
                      </a:lnTo>
                      <a:close/>
                    </a:path>
                  </a:pathLst>
                </a:custGeom>
                <a:solidFill>
                  <a:srgbClr val="C5D8F1"/>
                </a:solidFill>
                <a:ln w="25400" cap="flat" cmpd="sng">
                  <a:solidFill>
                    <a:schemeClr val="lt1"/>
                  </a:solidFill>
                  <a:prstDash val="solid"/>
                  <a:round/>
                  <a:headEnd type="none" w="sm" len="sm"/>
                  <a:tailEnd type="none" w="sm" len="sm"/>
                </a:ln>
              </p:spPr>
              <p:txBody>
                <a:bodyPr spcFirstLastPara="1" wrap="square" lIns="318175" tIns="24000" rIns="294175" bIns="24000" anchor="ctr" anchorCtr="0">
                  <a:noAutofit/>
                </a:bodyPr>
                <a:lstStyle/>
                <a:p>
                  <a:pPr marL="0" marR="0" lvl="0" indent="0" algn="ctr" rtl="0">
                    <a:lnSpc>
                      <a:spcPct val="90000"/>
                    </a:lnSpc>
                    <a:spcBef>
                      <a:spcPts val="0"/>
                    </a:spcBef>
                    <a:spcAft>
                      <a:spcPts val="0"/>
                    </a:spcAft>
                    <a:buNone/>
                  </a:pPr>
                  <a:r>
                    <a:rPr lang="en-US" sz="800">
                      <a:solidFill>
                        <a:schemeClr val="dk1"/>
                      </a:solidFill>
                      <a:latin typeface="Arial"/>
                      <a:ea typeface="Arial"/>
                      <a:cs typeface="Arial"/>
                      <a:sym typeface="Arial"/>
                    </a:rPr>
                    <a:t>Bids / Award</a:t>
                  </a:r>
                  <a:endParaRPr sz="800">
                    <a:solidFill>
                      <a:schemeClr val="dk1"/>
                    </a:solidFill>
                    <a:latin typeface="Calibri"/>
                    <a:ea typeface="Calibri"/>
                    <a:cs typeface="Calibri"/>
                    <a:sym typeface="Calibri"/>
                  </a:endParaRPr>
                </a:p>
              </p:txBody>
            </p:sp>
            <p:sp>
              <p:nvSpPr>
                <p:cNvPr id="205" name="Google Shape;205;p9"/>
                <p:cNvSpPr/>
                <p:nvPr/>
              </p:nvSpPr>
              <p:spPr>
                <a:xfrm>
                  <a:off x="5964949" y="3764798"/>
                  <a:ext cx="2389187" cy="752475"/>
                </a:xfrm>
                <a:custGeom>
                  <a:avLst/>
                  <a:gdLst/>
                  <a:ahLst/>
                  <a:cxnLst/>
                  <a:rect l="l" t="t" r="r" b="b"/>
                  <a:pathLst>
                    <a:path w="2389187" h="752475" extrusionOk="0">
                      <a:moveTo>
                        <a:pt x="0" y="0"/>
                      </a:moveTo>
                      <a:lnTo>
                        <a:pt x="2012950" y="0"/>
                      </a:lnTo>
                      <a:lnTo>
                        <a:pt x="2389187" y="376238"/>
                      </a:lnTo>
                      <a:lnTo>
                        <a:pt x="2012950" y="752475"/>
                      </a:lnTo>
                      <a:lnTo>
                        <a:pt x="0" y="752475"/>
                      </a:lnTo>
                      <a:lnTo>
                        <a:pt x="376238" y="376238"/>
                      </a:lnTo>
                      <a:lnTo>
                        <a:pt x="0" y="0"/>
                      </a:lnTo>
                      <a:close/>
                    </a:path>
                  </a:pathLst>
                </a:custGeom>
                <a:solidFill>
                  <a:srgbClr val="C5D8F1"/>
                </a:solidFill>
                <a:ln w="25400" cap="flat" cmpd="sng">
                  <a:solidFill>
                    <a:schemeClr val="lt1"/>
                  </a:solidFill>
                  <a:prstDash val="solid"/>
                  <a:round/>
                  <a:headEnd type="none" w="sm" len="sm"/>
                  <a:tailEnd type="none" w="sm" len="sm"/>
                </a:ln>
              </p:spPr>
              <p:txBody>
                <a:bodyPr spcFirstLastPara="1" wrap="square" lIns="318175" tIns="24000" rIns="294175" bIns="24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Construction</a:t>
                  </a:r>
                  <a:endParaRPr sz="800">
                    <a:solidFill>
                      <a:schemeClr val="lt1"/>
                    </a:solidFill>
                    <a:latin typeface="Arial"/>
                    <a:ea typeface="Arial"/>
                    <a:cs typeface="Arial"/>
                    <a:sym typeface="Arial"/>
                  </a:endParaRPr>
                </a:p>
              </p:txBody>
            </p:sp>
          </p:grpSp>
          <p:sp>
            <p:nvSpPr>
              <p:cNvPr id="206" name="Google Shape;206;p9"/>
              <p:cNvSpPr/>
              <p:nvPr/>
            </p:nvSpPr>
            <p:spPr>
              <a:xfrm>
                <a:off x="1846608" y="4217328"/>
                <a:ext cx="1177617" cy="593498"/>
              </a:xfrm>
              <a:custGeom>
                <a:avLst/>
                <a:gdLst/>
                <a:ahLst/>
                <a:cxnLst/>
                <a:rect l="l" t="t" r="r" b="b"/>
                <a:pathLst>
                  <a:path w="1633442" h="593498" extrusionOk="0">
                    <a:moveTo>
                      <a:pt x="0" y="59350"/>
                    </a:moveTo>
                    <a:cubicBezTo>
                      <a:pt x="0" y="26572"/>
                      <a:pt x="26572" y="0"/>
                      <a:pt x="59350" y="0"/>
                    </a:cubicBezTo>
                    <a:lnTo>
                      <a:pt x="1574092" y="0"/>
                    </a:lnTo>
                    <a:cubicBezTo>
                      <a:pt x="1606870" y="0"/>
                      <a:pt x="1633442" y="26572"/>
                      <a:pt x="1633442" y="59350"/>
                    </a:cubicBezTo>
                    <a:lnTo>
                      <a:pt x="1633442" y="534148"/>
                    </a:lnTo>
                    <a:cubicBezTo>
                      <a:pt x="1633442" y="566926"/>
                      <a:pt x="1606870" y="593498"/>
                      <a:pt x="1574092" y="593498"/>
                    </a:cubicBezTo>
                    <a:lnTo>
                      <a:pt x="59350" y="593498"/>
                    </a:lnTo>
                    <a:cubicBezTo>
                      <a:pt x="26572" y="593498"/>
                      <a:pt x="0" y="566926"/>
                      <a:pt x="0" y="534148"/>
                    </a:cubicBezTo>
                    <a:lnTo>
                      <a:pt x="0" y="59350"/>
                    </a:lnTo>
                    <a:close/>
                  </a:path>
                </a:pathLst>
              </a:custGeom>
              <a:gradFill>
                <a:gsLst>
                  <a:gs pos="0">
                    <a:srgbClr val="9FC3FF"/>
                  </a:gs>
                  <a:gs pos="35000">
                    <a:srgbClr val="BDD5FF"/>
                  </a:gs>
                  <a:gs pos="100000">
                    <a:srgbClr val="E4EEFF"/>
                  </a:gs>
                </a:gsLst>
                <a:lin ang="16200000" scaled="0"/>
              </a:gradFill>
              <a:ln>
                <a:noFill/>
              </a:ln>
              <a:effectLst>
                <a:outerShdw blurRad="40000" dist="20000" dir="5400000" rotWithShape="0">
                  <a:srgbClr val="000000">
                    <a:alpha val="37647"/>
                  </a:srgbClr>
                </a:outerShdw>
              </a:effectLst>
            </p:spPr>
            <p:txBody>
              <a:bodyPr spcFirstLastPara="1" wrap="square" lIns="67325" tIns="67325" rIns="67325" bIns="67325" anchor="ctr" anchorCtr="0">
                <a:noAutofit/>
              </a:bodyPr>
              <a:lstStyle/>
              <a:p>
                <a:pPr marL="0" marR="0" lvl="0" indent="0" algn="ctr" rtl="0">
                  <a:lnSpc>
                    <a:spcPct val="90000"/>
                  </a:lnSpc>
                  <a:spcBef>
                    <a:spcPts val="0"/>
                  </a:spcBef>
                  <a:spcAft>
                    <a:spcPts val="0"/>
                  </a:spcAft>
                  <a:buNone/>
                </a:pPr>
                <a:r>
                  <a:rPr lang="en-US" sz="800">
                    <a:solidFill>
                      <a:schemeClr val="dk1"/>
                    </a:solidFill>
                    <a:latin typeface="Arial"/>
                    <a:ea typeface="Arial"/>
                    <a:cs typeface="Arial"/>
                    <a:sym typeface="Arial"/>
                  </a:rPr>
                  <a:t>OGS</a:t>
                </a:r>
                <a:endParaRPr/>
              </a:p>
            </p:txBody>
          </p:sp>
        </p:grpSp>
      </p:grpSp>
      <p:sp>
        <p:nvSpPr>
          <p:cNvPr id="207" name="Google Shape;207;p9"/>
          <p:cNvSpPr/>
          <p:nvPr/>
        </p:nvSpPr>
        <p:spPr>
          <a:xfrm>
            <a:off x="43512" y="2255922"/>
            <a:ext cx="883213" cy="445124"/>
          </a:xfrm>
          <a:custGeom>
            <a:avLst/>
            <a:gdLst/>
            <a:ahLst/>
            <a:cxnLst/>
            <a:rect l="l" t="t" r="r" b="b"/>
            <a:pathLst>
              <a:path w="1633442" h="593498" extrusionOk="0">
                <a:moveTo>
                  <a:pt x="0" y="59350"/>
                </a:moveTo>
                <a:cubicBezTo>
                  <a:pt x="0" y="26572"/>
                  <a:pt x="26572" y="0"/>
                  <a:pt x="59350" y="0"/>
                </a:cubicBezTo>
                <a:lnTo>
                  <a:pt x="1574092" y="0"/>
                </a:lnTo>
                <a:cubicBezTo>
                  <a:pt x="1606870" y="0"/>
                  <a:pt x="1633442" y="26572"/>
                  <a:pt x="1633442" y="59350"/>
                </a:cubicBezTo>
                <a:lnTo>
                  <a:pt x="1633442" y="534148"/>
                </a:lnTo>
                <a:cubicBezTo>
                  <a:pt x="1633442" y="566926"/>
                  <a:pt x="1606870" y="593498"/>
                  <a:pt x="1574092" y="593498"/>
                </a:cubicBezTo>
                <a:lnTo>
                  <a:pt x="59350" y="593498"/>
                </a:lnTo>
                <a:cubicBezTo>
                  <a:pt x="26572" y="593498"/>
                  <a:pt x="0" y="566926"/>
                  <a:pt x="0" y="534148"/>
                </a:cubicBezTo>
                <a:lnTo>
                  <a:pt x="0" y="59350"/>
                </a:lnTo>
                <a:close/>
              </a:path>
            </a:pathLst>
          </a:custGeom>
          <a:gradFill>
            <a:gsLst>
              <a:gs pos="0">
                <a:srgbClr val="9FC3FF"/>
              </a:gs>
              <a:gs pos="35000">
                <a:srgbClr val="BDD5FF"/>
              </a:gs>
              <a:gs pos="100000">
                <a:srgbClr val="E4EEFF"/>
              </a:gs>
            </a:gsLst>
            <a:lin ang="16200000" scaled="0"/>
          </a:gradFill>
          <a:ln>
            <a:noFill/>
          </a:ln>
          <a:effectLst>
            <a:outerShdw blurRad="40000" dist="20000" dir="5400000" rotWithShape="0">
              <a:srgbClr val="000000">
                <a:alpha val="37647"/>
              </a:srgbClr>
            </a:outerShdw>
          </a:effectLst>
        </p:spPr>
        <p:txBody>
          <a:bodyPr spcFirstLastPara="1" wrap="square" lIns="67325" tIns="67325" rIns="67325" bIns="67325" anchor="ctr" anchorCtr="0">
            <a:noAutofit/>
          </a:bodyPr>
          <a:lstStyle/>
          <a:p>
            <a:pPr marL="0" marR="0" lvl="0" indent="0" algn="ctr" rtl="0">
              <a:lnSpc>
                <a:spcPct val="90000"/>
              </a:lnSpc>
              <a:spcBef>
                <a:spcPts val="0"/>
              </a:spcBef>
              <a:spcAft>
                <a:spcPts val="0"/>
              </a:spcAft>
              <a:buNone/>
            </a:pPr>
            <a:r>
              <a:rPr lang="en-US" sz="1425">
                <a:solidFill>
                  <a:schemeClr val="dk1"/>
                </a:solidFill>
                <a:latin typeface="Arial"/>
                <a:ea typeface="Arial"/>
                <a:cs typeface="Arial"/>
                <a:sym typeface="Arial"/>
              </a:rPr>
              <a:t>NKI</a:t>
            </a:r>
            <a:endParaRPr/>
          </a:p>
        </p:txBody>
      </p:sp>
      <p:cxnSp>
        <p:nvCxnSpPr>
          <p:cNvPr id="208" name="Google Shape;208;p9"/>
          <p:cNvCxnSpPr/>
          <p:nvPr/>
        </p:nvCxnSpPr>
        <p:spPr>
          <a:xfrm>
            <a:off x="1826562" y="1907381"/>
            <a:ext cx="0" cy="271463"/>
          </a:xfrm>
          <a:prstGeom prst="straightConnector1">
            <a:avLst/>
          </a:prstGeom>
          <a:noFill/>
          <a:ln w="9525" cap="flat" cmpd="sng">
            <a:solidFill>
              <a:srgbClr val="92D050"/>
            </a:solidFill>
            <a:prstDash val="solid"/>
            <a:round/>
            <a:headEnd type="triangle" w="med" len="med"/>
            <a:tailEnd type="triangle" w="med" len="med"/>
          </a:ln>
        </p:spPr>
      </p:cxnSp>
      <p:cxnSp>
        <p:nvCxnSpPr>
          <p:cNvPr id="209" name="Google Shape;209;p9"/>
          <p:cNvCxnSpPr/>
          <p:nvPr/>
        </p:nvCxnSpPr>
        <p:spPr>
          <a:xfrm>
            <a:off x="1032653" y="2825353"/>
            <a:ext cx="259138" cy="235744"/>
          </a:xfrm>
          <a:prstGeom prst="straightConnector1">
            <a:avLst/>
          </a:prstGeom>
          <a:noFill/>
          <a:ln w="12700" cap="flat" cmpd="sng">
            <a:solidFill>
              <a:srgbClr val="4A7DBA"/>
            </a:solidFill>
            <a:prstDash val="solid"/>
            <a:round/>
            <a:headEnd type="triangle" w="med" len="med"/>
            <a:tailEnd type="triangle" w="med" len="med"/>
          </a:ln>
        </p:spPr>
      </p:cxnSp>
      <p:cxnSp>
        <p:nvCxnSpPr>
          <p:cNvPr id="210" name="Google Shape;210;p9"/>
          <p:cNvCxnSpPr/>
          <p:nvPr/>
        </p:nvCxnSpPr>
        <p:spPr>
          <a:xfrm>
            <a:off x="995705" y="2476949"/>
            <a:ext cx="333033" cy="0"/>
          </a:xfrm>
          <a:prstGeom prst="straightConnector1">
            <a:avLst/>
          </a:prstGeom>
          <a:noFill/>
          <a:ln w="12700" cap="flat" cmpd="sng">
            <a:solidFill>
              <a:srgbClr val="4A7DBA"/>
            </a:solidFill>
            <a:prstDash val="solid"/>
            <a:round/>
            <a:headEnd type="triangle" w="med" len="med"/>
            <a:tailEnd type="triangle" w="med" len="med"/>
          </a:ln>
        </p:spPr>
      </p:cxnSp>
      <p:cxnSp>
        <p:nvCxnSpPr>
          <p:cNvPr id="211" name="Google Shape;211;p9"/>
          <p:cNvCxnSpPr/>
          <p:nvPr/>
        </p:nvCxnSpPr>
        <p:spPr>
          <a:xfrm flipH="1">
            <a:off x="1026490" y="1907381"/>
            <a:ext cx="271463" cy="221163"/>
          </a:xfrm>
          <a:prstGeom prst="straightConnector1">
            <a:avLst/>
          </a:prstGeom>
          <a:noFill/>
          <a:ln w="12700" cap="flat" cmpd="sng">
            <a:solidFill>
              <a:srgbClr val="4A7DBA"/>
            </a:solidFill>
            <a:prstDash val="solid"/>
            <a:round/>
            <a:headEnd type="triangle" w="med" len="med"/>
            <a:tailEnd type="triangle" w="med" len="med"/>
          </a:ln>
        </p:spPr>
      </p:cxnSp>
      <p:sp>
        <p:nvSpPr>
          <p:cNvPr id="212" name="Google Shape;212;p9"/>
          <p:cNvSpPr txBox="1"/>
          <p:nvPr/>
        </p:nvSpPr>
        <p:spPr>
          <a:xfrm>
            <a:off x="3730788" y="4067504"/>
            <a:ext cx="3039317" cy="646331"/>
          </a:xfrm>
          <a:prstGeom prst="rect">
            <a:avLst/>
          </a:prstGeom>
          <a:noFill/>
          <a:ln>
            <a:noFill/>
          </a:ln>
        </p:spPr>
        <p:txBody>
          <a:bodyPr spcFirstLastPara="1" wrap="square" lIns="91425" tIns="45700" rIns="91425" bIns="45700" anchor="t" anchorCtr="0">
            <a:spAutoFit/>
          </a:bodyPr>
          <a:lstStyle/>
          <a:p>
            <a:pPr marL="257175" marR="0" lvl="0" indent="-257175" algn="l" rtl="0">
              <a:spcBef>
                <a:spcPts val="0"/>
              </a:spcBef>
              <a:spcAft>
                <a:spcPts val="0"/>
              </a:spcAft>
              <a:buClr>
                <a:srgbClr val="303C53"/>
              </a:buClr>
              <a:buSzPts val="900"/>
              <a:buFont typeface="Calibri"/>
              <a:buAutoNum type="arabicPeriod"/>
            </a:pPr>
            <a:r>
              <a:rPr lang="en-US" sz="900">
                <a:solidFill>
                  <a:srgbClr val="303C53"/>
                </a:solidFill>
                <a:latin typeface="Arial"/>
                <a:ea typeface="Arial"/>
                <a:cs typeface="Arial"/>
                <a:sym typeface="Arial"/>
              </a:rPr>
              <a:t>Development of RF Coils</a:t>
            </a:r>
            <a:endParaRPr sz="900">
              <a:solidFill>
                <a:schemeClr val="dk1"/>
              </a:solidFill>
              <a:latin typeface="Arial"/>
              <a:ea typeface="Arial"/>
              <a:cs typeface="Arial"/>
              <a:sym typeface="Arial"/>
            </a:endParaRPr>
          </a:p>
          <a:p>
            <a:pPr marL="257175" marR="0" lvl="0" indent="-257175" algn="l" rtl="0">
              <a:spcBef>
                <a:spcPts val="0"/>
              </a:spcBef>
              <a:spcAft>
                <a:spcPts val="0"/>
              </a:spcAft>
              <a:buClr>
                <a:srgbClr val="303C53"/>
              </a:buClr>
              <a:buSzPts val="900"/>
              <a:buFont typeface="Calibri"/>
              <a:buAutoNum type="arabicPeriod"/>
            </a:pPr>
            <a:r>
              <a:rPr lang="en-US" sz="900">
                <a:solidFill>
                  <a:srgbClr val="303C53"/>
                </a:solidFill>
                <a:latin typeface="Arial"/>
                <a:ea typeface="Arial"/>
                <a:cs typeface="Arial"/>
                <a:sym typeface="Arial"/>
              </a:rPr>
              <a:t>Development of Data Management Network </a:t>
            </a:r>
            <a:endParaRPr sz="900">
              <a:solidFill>
                <a:schemeClr val="dk1"/>
              </a:solidFill>
              <a:latin typeface="Arial"/>
              <a:ea typeface="Arial"/>
              <a:cs typeface="Arial"/>
              <a:sym typeface="Arial"/>
            </a:endParaRPr>
          </a:p>
          <a:p>
            <a:pPr marL="257175" marR="0" lvl="0" indent="-257175" algn="l" rtl="0">
              <a:spcBef>
                <a:spcPts val="0"/>
              </a:spcBef>
              <a:spcAft>
                <a:spcPts val="0"/>
              </a:spcAft>
              <a:buClr>
                <a:srgbClr val="303C53"/>
              </a:buClr>
              <a:buSzPts val="900"/>
              <a:buFont typeface="Calibri"/>
              <a:buAutoNum type="arabicPeriod"/>
            </a:pPr>
            <a:r>
              <a:rPr lang="en-US" sz="900">
                <a:solidFill>
                  <a:srgbClr val="303C53"/>
                </a:solidFill>
                <a:latin typeface="Arial"/>
                <a:ea typeface="Arial"/>
                <a:cs typeface="Arial"/>
                <a:sym typeface="Arial"/>
              </a:rPr>
              <a:t>Communications Power Corp.</a:t>
            </a:r>
            <a:endParaRPr/>
          </a:p>
          <a:p>
            <a:pPr marL="257175" marR="0" lvl="0" indent="-257175" algn="l" rtl="0">
              <a:spcBef>
                <a:spcPts val="0"/>
              </a:spcBef>
              <a:spcAft>
                <a:spcPts val="0"/>
              </a:spcAft>
              <a:buClr>
                <a:srgbClr val="303C53"/>
              </a:buClr>
              <a:buSzPts val="900"/>
              <a:buFont typeface="Arial"/>
              <a:buAutoNum type="arabicPeriod"/>
            </a:pPr>
            <a:r>
              <a:rPr lang="en-US" sz="900">
                <a:solidFill>
                  <a:srgbClr val="303C53"/>
                </a:solidFill>
                <a:latin typeface="Arial"/>
                <a:ea typeface="Arial"/>
                <a:cs typeface="Arial"/>
                <a:sym typeface="Arial"/>
              </a:rPr>
              <a:t>RF and Safety Lab</a:t>
            </a:r>
            <a:endParaRPr sz="900">
              <a:solidFill>
                <a:srgbClr val="303C53"/>
              </a:solidFill>
              <a:latin typeface="Arial"/>
              <a:ea typeface="Arial"/>
              <a:cs typeface="Arial"/>
              <a:sym typeface="Arial"/>
            </a:endParaRPr>
          </a:p>
        </p:txBody>
      </p:sp>
      <p:cxnSp>
        <p:nvCxnSpPr>
          <p:cNvPr id="213" name="Google Shape;213;p9"/>
          <p:cNvCxnSpPr/>
          <p:nvPr/>
        </p:nvCxnSpPr>
        <p:spPr>
          <a:xfrm>
            <a:off x="1831468" y="2789634"/>
            <a:ext cx="0" cy="271463"/>
          </a:xfrm>
          <a:prstGeom prst="straightConnector1">
            <a:avLst/>
          </a:prstGeom>
          <a:noFill/>
          <a:ln w="9525" cap="flat" cmpd="sng">
            <a:solidFill>
              <a:srgbClr val="92D050"/>
            </a:solidFill>
            <a:prstDash val="solid"/>
            <a:round/>
            <a:headEnd type="triangle" w="med" len="med"/>
            <a:tailEnd type="triangle" w="med" len="med"/>
          </a:ln>
        </p:spPr>
      </p:cxnSp>
      <p:sp>
        <p:nvSpPr>
          <p:cNvPr id="214" name="Google Shape;214;p9"/>
          <p:cNvSpPr txBox="1"/>
          <p:nvPr/>
        </p:nvSpPr>
        <p:spPr>
          <a:xfrm rot="-2395449">
            <a:off x="900896" y="1782480"/>
            <a:ext cx="497753"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NDA</a:t>
            </a:r>
            <a:endParaRPr/>
          </a:p>
        </p:txBody>
      </p:sp>
      <p:sp>
        <p:nvSpPr>
          <p:cNvPr id="215" name="Google Shape;215;p9"/>
          <p:cNvSpPr txBox="1"/>
          <p:nvPr/>
        </p:nvSpPr>
        <p:spPr>
          <a:xfrm rot="-5400000">
            <a:off x="1518030" y="1887533"/>
            <a:ext cx="43570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NDA</a:t>
            </a:r>
            <a:endParaRPr/>
          </a:p>
        </p:txBody>
      </p:sp>
      <p:sp>
        <p:nvSpPr>
          <p:cNvPr id="216" name="Google Shape;216;p9"/>
          <p:cNvSpPr txBox="1"/>
          <p:nvPr/>
        </p:nvSpPr>
        <p:spPr>
          <a:xfrm>
            <a:off x="149909" y="367683"/>
            <a:ext cx="403189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553278"/>
                </a:solidFill>
                <a:latin typeface="Arial"/>
                <a:ea typeface="Arial"/>
                <a:cs typeface="Arial"/>
                <a:sym typeface="Arial"/>
              </a:rPr>
              <a:t>Overview of Development </a:t>
            </a:r>
            <a:endParaRPr dirty="0"/>
          </a:p>
        </p:txBody>
      </p:sp>
      <p:sp>
        <p:nvSpPr>
          <p:cNvPr id="219" name="Google Shape;219;p9"/>
          <p:cNvSpPr/>
          <p:nvPr/>
        </p:nvSpPr>
        <p:spPr>
          <a:xfrm>
            <a:off x="5135855" y="2238215"/>
            <a:ext cx="1075964" cy="494223"/>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C5D8F1"/>
          </a:solidFill>
          <a:ln w="25400" cap="flat" cmpd="sng">
            <a:solidFill>
              <a:schemeClr val="lt1"/>
            </a:solidFill>
            <a:prstDash val="solid"/>
            <a:round/>
            <a:headEnd type="none" w="sm" len="sm"/>
            <a:tailEnd type="none" w="sm" len="sm"/>
          </a:ln>
        </p:spPr>
        <p:txBody>
          <a:bodyPr spcFirstLastPara="1" wrap="square" lIns="326200" tIns="24000" rIns="302200" bIns="24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Shim tube fab. </a:t>
            </a:r>
            <a:endParaRPr/>
          </a:p>
        </p:txBody>
      </p:sp>
      <p:sp>
        <p:nvSpPr>
          <p:cNvPr id="220" name="Google Shape;220;p9"/>
          <p:cNvSpPr/>
          <p:nvPr/>
        </p:nvSpPr>
        <p:spPr>
          <a:xfrm>
            <a:off x="6345798" y="1331141"/>
            <a:ext cx="1258522" cy="494223"/>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C5D8F1"/>
          </a:solidFill>
          <a:ln w="25400" cap="flat" cmpd="sng">
            <a:solidFill>
              <a:schemeClr val="lt1"/>
            </a:solidFill>
            <a:prstDash val="solid"/>
            <a:round/>
            <a:headEnd type="none" w="sm" len="sm"/>
            <a:tailEnd type="none" w="sm" len="sm"/>
          </a:ln>
        </p:spPr>
        <p:txBody>
          <a:bodyPr spcFirstLastPara="1" wrap="square" lIns="329200" tIns="26000" rIns="303200" bIns="26000" anchor="ctr" anchorCtr="0">
            <a:noAutofit/>
          </a:bodyPr>
          <a:lstStyle/>
          <a:p>
            <a:pPr marL="0" marR="0" lvl="0" indent="0" algn="ctr" rtl="0">
              <a:lnSpc>
                <a:spcPct val="90000"/>
              </a:lnSpc>
              <a:spcBef>
                <a:spcPts val="0"/>
              </a:spcBef>
              <a:spcAft>
                <a:spcPts val="0"/>
              </a:spcAft>
              <a:buNone/>
            </a:pPr>
            <a:r>
              <a:rPr lang="en-US" sz="800" dirty="0">
                <a:solidFill>
                  <a:srgbClr val="303C53"/>
                </a:solidFill>
                <a:latin typeface="Arial"/>
                <a:ea typeface="Arial"/>
                <a:cs typeface="Arial"/>
                <a:sym typeface="Arial"/>
              </a:rPr>
              <a:t>Console</a:t>
            </a:r>
            <a:endParaRPr dirty="0"/>
          </a:p>
        </p:txBody>
      </p:sp>
      <p:sp>
        <p:nvSpPr>
          <p:cNvPr id="221" name="Google Shape;221;p9"/>
          <p:cNvSpPr/>
          <p:nvPr/>
        </p:nvSpPr>
        <p:spPr>
          <a:xfrm>
            <a:off x="5511584" y="1323907"/>
            <a:ext cx="1258522" cy="501458"/>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C5D8F1"/>
          </a:solidFill>
          <a:ln w="25400" cap="flat" cmpd="sng">
            <a:solidFill>
              <a:schemeClr val="lt1"/>
            </a:solidFill>
            <a:prstDash val="solid"/>
            <a:round/>
            <a:headEnd type="none" w="sm" len="sm"/>
            <a:tailEnd type="none" w="sm" len="sm"/>
          </a:ln>
        </p:spPr>
        <p:txBody>
          <a:bodyPr spcFirstLastPara="1" wrap="square" lIns="326200" tIns="24000" rIns="302200" bIns="24000" anchor="ctr" anchorCtr="0">
            <a:noAutofit/>
          </a:bodyPr>
          <a:lstStyle/>
          <a:p>
            <a:pPr marL="0" marR="0" lvl="0" indent="0" algn="ctr" rtl="0">
              <a:lnSpc>
                <a:spcPct val="90000"/>
              </a:lnSpc>
              <a:spcBef>
                <a:spcPts val="0"/>
              </a:spcBef>
              <a:spcAft>
                <a:spcPts val="0"/>
              </a:spcAft>
              <a:buNone/>
            </a:pPr>
            <a:r>
              <a:rPr lang="en-US" sz="800" dirty="0">
                <a:solidFill>
                  <a:srgbClr val="303C53"/>
                </a:solidFill>
                <a:latin typeface="Arial"/>
                <a:ea typeface="Arial"/>
                <a:cs typeface="Arial"/>
                <a:sym typeface="Arial"/>
              </a:rPr>
              <a:t>Auxiliary Components</a:t>
            </a:r>
            <a:endParaRPr dirty="0"/>
          </a:p>
        </p:txBody>
      </p:sp>
      <p:sp>
        <p:nvSpPr>
          <p:cNvPr id="222" name="Google Shape;222;p9"/>
          <p:cNvSpPr/>
          <p:nvPr/>
        </p:nvSpPr>
        <p:spPr>
          <a:xfrm>
            <a:off x="4754992" y="1331141"/>
            <a:ext cx="985409" cy="494223"/>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F2DADA"/>
          </a:solidFill>
          <a:ln w="25400" cap="flat" cmpd="sng">
            <a:solidFill>
              <a:schemeClr val="lt1"/>
            </a:solidFill>
            <a:prstDash val="solid"/>
            <a:round/>
            <a:headEnd type="none" w="sm" len="sm"/>
            <a:tailEnd type="none" w="sm" len="sm"/>
          </a:ln>
        </p:spPr>
        <p:txBody>
          <a:bodyPr spcFirstLastPara="1" wrap="square" lIns="326200" tIns="24000" rIns="302200" bIns="24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HG4#2</a:t>
            </a:r>
            <a:endParaRPr sz="800">
              <a:solidFill>
                <a:srgbClr val="FFFFFF"/>
              </a:solidFill>
              <a:latin typeface="Calibri"/>
              <a:ea typeface="Calibri"/>
              <a:cs typeface="Calibri"/>
              <a:sym typeface="Calibri"/>
            </a:endParaRPr>
          </a:p>
          <a:p>
            <a:pPr marL="0" marR="0" lvl="0" indent="0" algn="ctr" rtl="0">
              <a:lnSpc>
                <a:spcPct val="90000"/>
              </a:lnSpc>
              <a:spcBef>
                <a:spcPts val="280"/>
              </a:spcBef>
              <a:spcAft>
                <a:spcPts val="0"/>
              </a:spcAft>
              <a:buNone/>
            </a:pPr>
            <a:r>
              <a:rPr lang="en-US" sz="800">
                <a:solidFill>
                  <a:srgbClr val="303C53"/>
                </a:solidFill>
                <a:latin typeface="Arial"/>
                <a:ea typeface="Arial"/>
                <a:cs typeface="Arial"/>
                <a:sym typeface="Arial"/>
              </a:rPr>
              <a:t>fab.</a:t>
            </a:r>
            <a:endParaRPr/>
          </a:p>
        </p:txBody>
      </p:sp>
      <p:sp>
        <p:nvSpPr>
          <p:cNvPr id="223" name="Google Shape;223;p9"/>
          <p:cNvSpPr/>
          <p:nvPr/>
        </p:nvSpPr>
        <p:spPr>
          <a:xfrm>
            <a:off x="4274987" y="2230980"/>
            <a:ext cx="1075964" cy="494223"/>
          </a:xfrm>
          <a:custGeom>
            <a:avLst/>
            <a:gdLst/>
            <a:ahLst/>
            <a:cxnLst/>
            <a:rect l="l" t="t" r="r" b="b"/>
            <a:pathLst>
              <a:path w="1934765" h="773906" extrusionOk="0">
                <a:moveTo>
                  <a:pt x="0" y="0"/>
                </a:moveTo>
                <a:lnTo>
                  <a:pt x="1547812" y="0"/>
                </a:lnTo>
                <a:lnTo>
                  <a:pt x="1934765" y="386953"/>
                </a:lnTo>
                <a:lnTo>
                  <a:pt x="1547812" y="773906"/>
                </a:lnTo>
                <a:lnTo>
                  <a:pt x="0" y="773906"/>
                </a:lnTo>
                <a:lnTo>
                  <a:pt x="386953" y="386953"/>
                </a:lnTo>
                <a:lnTo>
                  <a:pt x="0" y="0"/>
                </a:lnTo>
                <a:close/>
              </a:path>
            </a:pathLst>
          </a:custGeom>
          <a:solidFill>
            <a:srgbClr val="F2DADA"/>
          </a:solidFill>
          <a:ln w="25400" cap="flat" cmpd="sng">
            <a:solidFill>
              <a:schemeClr val="lt1"/>
            </a:solidFill>
            <a:prstDash val="solid"/>
            <a:round/>
            <a:headEnd type="none" w="sm" len="sm"/>
            <a:tailEnd type="none" w="sm" len="sm"/>
          </a:ln>
        </p:spPr>
        <p:txBody>
          <a:bodyPr spcFirstLastPara="1" wrap="square" lIns="326200" tIns="24000" rIns="302200" bIns="24000" anchor="ctr" anchorCtr="0">
            <a:noAutofit/>
          </a:bodyPr>
          <a:lstStyle/>
          <a:p>
            <a:pPr marL="0" marR="0" lvl="0" indent="0" algn="ctr" rtl="0">
              <a:lnSpc>
                <a:spcPct val="90000"/>
              </a:lnSpc>
              <a:spcBef>
                <a:spcPts val="0"/>
              </a:spcBef>
              <a:spcAft>
                <a:spcPts val="0"/>
              </a:spcAft>
              <a:buNone/>
            </a:pPr>
            <a:r>
              <a:rPr lang="en-US" sz="800">
                <a:solidFill>
                  <a:srgbClr val="303C53"/>
                </a:solidFill>
                <a:latin typeface="Arial"/>
                <a:ea typeface="Arial"/>
                <a:cs typeface="Arial"/>
                <a:sym typeface="Arial"/>
              </a:rPr>
              <a:t>shop drawings </a:t>
            </a:r>
            <a:endParaRPr sz="800">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90" name="Text Box 6"/>
          <p:cNvSpPr txBox="1">
            <a:spLocks noChangeArrowheads="1"/>
          </p:cNvSpPr>
          <p:nvPr/>
        </p:nvSpPr>
        <p:spPr bwMode="auto">
          <a:xfrm>
            <a:off x="54004" y="4552950"/>
            <a:ext cx="3219450" cy="4616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rtlCol="0">
            <a:spAutoFit/>
          </a:bodyPr>
          <a:lstStyle>
            <a:defPPr>
              <a:defRPr lang="en-US"/>
            </a:defPPr>
            <a:lvl1pPr>
              <a:defRPr sz="3200" b="0"/>
            </a:lvl1pPr>
          </a:lstStyle>
          <a:p>
            <a:r>
              <a:rPr lang="en-US" sz="1200" dirty="0"/>
              <a:t>Center For Magnetic Resonance Research, University of Minnesota, Minneapolis, MN</a:t>
            </a:r>
          </a:p>
        </p:txBody>
      </p:sp>
      <p:sp>
        <p:nvSpPr>
          <p:cNvPr id="553991" name="Text Box 7"/>
          <p:cNvSpPr txBox="1">
            <a:spLocks noChangeArrowheads="1"/>
          </p:cNvSpPr>
          <p:nvPr/>
        </p:nvSpPr>
        <p:spPr bwMode="auto">
          <a:xfrm>
            <a:off x="152400" y="395801"/>
            <a:ext cx="6324600" cy="369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rtlCol="0">
            <a:spAutoFit/>
          </a:bodyPr>
          <a:lstStyle>
            <a:defPPr>
              <a:defRPr lang="en-US"/>
            </a:defPPr>
            <a:lvl1pPr>
              <a:defRPr sz="2800" b="1">
                <a:solidFill>
                  <a:srgbClr val="553278"/>
                </a:solidFill>
                <a:latin typeface="Arial" panose="020B0604020202020204" pitchFamily="34" charset="0"/>
                <a:cs typeface="Arial" panose="020B0604020202020204" pitchFamily="34" charset="0"/>
              </a:defRPr>
            </a:lvl1pPr>
          </a:lstStyle>
          <a:p>
            <a:r>
              <a:rPr lang="en-US" sz="1800"/>
              <a:t>9.4T Head Only + NHP Imaging</a:t>
            </a:r>
          </a:p>
        </p:txBody>
      </p:sp>
      <p:sp>
        <p:nvSpPr>
          <p:cNvPr id="5" name="Text Box 6">
            <a:extLst>
              <a:ext uri="{FF2B5EF4-FFF2-40B4-BE49-F238E27FC236}">
                <a16:creationId xmlns:a16="http://schemas.microsoft.com/office/drawing/2014/main" id="{CDC543A7-05BB-9345-8DEF-F8504D3C1D55}"/>
              </a:ext>
            </a:extLst>
          </p:cNvPr>
          <p:cNvSpPr txBox="1">
            <a:spLocks noChangeArrowheads="1"/>
          </p:cNvSpPr>
          <p:nvPr/>
        </p:nvSpPr>
        <p:spPr bwMode="auto">
          <a:xfrm>
            <a:off x="304800" y="3993678"/>
            <a:ext cx="2514600" cy="3385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rtlCol="0">
            <a:spAutoFit/>
          </a:bodyPr>
          <a:lstStyle>
            <a:defPPr>
              <a:defRPr lang="en-US"/>
            </a:defPPr>
            <a:lvl1pPr>
              <a:defRPr sz="3200" b="0"/>
            </a:lvl1pPr>
          </a:lstStyle>
          <a:p>
            <a:pPr algn="ctr"/>
            <a:r>
              <a:rPr lang="en-US" sz="1600"/>
              <a:t>Installed in April of 2004</a:t>
            </a:r>
          </a:p>
        </p:txBody>
      </p:sp>
      <p:pic>
        <p:nvPicPr>
          <p:cNvPr id="2" name="Picture 1">
            <a:extLst>
              <a:ext uri="{FF2B5EF4-FFF2-40B4-BE49-F238E27FC236}">
                <a16:creationId xmlns:a16="http://schemas.microsoft.com/office/drawing/2014/main" id="{CE056AF9-11D2-CA48-B37C-417B2EAD2190}"/>
              </a:ext>
            </a:extLst>
          </p:cNvPr>
          <p:cNvPicPr>
            <a:picLocks noChangeAspect="1"/>
          </p:cNvPicPr>
          <p:nvPr/>
        </p:nvPicPr>
        <p:blipFill>
          <a:blip r:embed="rId3"/>
          <a:stretch>
            <a:fillRect/>
          </a:stretch>
        </p:blipFill>
        <p:spPr>
          <a:xfrm>
            <a:off x="228600" y="1809750"/>
            <a:ext cx="2839606" cy="2124025"/>
          </a:xfrm>
          <a:prstGeom prst="rect">
            <a:avLst/>
          </a:prstGeom>
        </p:spPr>
      </p:pic>
      <p:pic>
        <p:nvPicPr>
          <p:cNvPr id="3" name="image10.png" descr="A picture containing indoor, person, building&#10;&#10;Description automatically generated">
            <a:extLst>
              <a:ext uri="{FF2B5EF4-FFF2-40B4-BE49-F238E27FC236}">
                <a16:creationId xmlns:a16="http://schemas.microsoft.com/office/drawing/2014/main" id="{160BB8B2-2E2A-038B-8A61-AB31E1308E89}"/>
              </a:ext>
            </a:extLst>
          </p:cNvPr>
          <p:cNvPicPr/>
          <p:nvPr/>
        </p:nvPicPr>
        <p:blipFill>
          <a:blip r:embed="rId4"/>
          <a:srcRect/>
          <a:stretch>
            <a:fillRect/>
          </a:stretch>
        </p:blipFill>
        <p:spPr>
          <a:xfrm>
            <a:off x="3200400" y="1809750"/>
            <a:ext cx="2534196" cy="2124025"/>
          </a:xfrm>
          <a:prstGeom prst="rect">
            <a:avLst/>
          </a:prstGeom>
          <a:ln/>
        </p:spPr>
      </p:pic>
      <p:sp>
        <p:nvSpPr>
          <p:cNvPr id="4" name="Text Box 6">
            <a:extLst>
              <a:ext uri="{FF2B5EF4-FFF2-40B4-BE49-F238E27FC236}">
                <a16:creationId xmlns:a16="http://schemas.microsoft.com/office/drawing/2014/main" id="{2541F46C-31DE-299A-45F2-7AFB438C9089}"/>
              </a:ext>
            </a:extLst>
          </p:cNvPr>
          <p:cNvSpPr txBox="1">
            <a:spLocks noChangeArrowheads="1"/>
          </p:cNvSpPr>
          <p:nvPr/>
        </p:nvSpPr>
        <p:spPr bwMode="auto">
          <a:xfrm>
            <a:off x="3229724" y="3963937"/>
            <a:ext cx="2514600" cy="3385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rtlCol="0">
            <a:spAutoFit/>
          </a:bodyPr>
          <a:lstStyle>
            <a:defPPr>
              <a:defRPr lang="en-US"/>
            </a:defPPr>
            <a:lvl1pPr>
              <a:defRPr sz="3200" b="0"/>
            </a:lvl1pPr>
          </a:lstStyle>
          <a:p>
            <a:r>
              <a:rPr lang="en-US" sz="1600"/>
              <a:t>Arrived in NJ in Jan 2021</a:t>
            </a:r>
          </a:p>
        </p:txBody>
      </p:sp>
      <p:sp>
        <p:nvSpPr>
          <p:cNvPr id="6" name="Rectangle 2">
            <a:extLst>
              <a:ext uri="{FF2B5EF4-FFF2-40B4-BE49-F238E27FC236}">
                <a16:creationId xmlns:a16="http://schemas.microsoft.com/office/drawing/2014/main" id="{BF25251F-C660-6D63-679D-CCC68F89BEA9}"/>
              </a:ext>
            </a:extLst>
          </p:cNvPr>
          <p:cNvSpPr>
            <a:spLocks noChangeArrowheads="1"/>
          </p:cNvSpPr>
          <p:nvPr/>
        </p:nvSpPr>
        <p:spPr bwMode="auto">
          <a:xfrm>
            <a:off x="6172200" y="780742"/>
            <a:ext cx="2837446" cy="2800767"/>
          </a:xfrm>
          <a:prstGeom prst="rect">
            <a:avLst/>
          </a:prstGeom>
          <a:noFill/>
          <a:ln>
            <a:noFill/>
          </a:ln>
        </p:spPr>
        <p:txBody>
          <a:bodyPr wrap="square" rtlCol="0">
            <a:spAutoFit/>
          </a:bodyPr>
          <a:lstStyle/>
          <a:p>
            <a:r>
              <a:rPr lang="en-US" sz="1600" dirty="0"/>
              <a:t>9.4T, unshielded</a:t>
            </a:r>
          </a:p>
          <a:p>
            <a:r>
              <a:rPr lang="en-US" sz="1600" dirty="0"/>
              <a:t>Stored energy 78MJ</a:t>
            </a:r>
          </a:p>
          <a:p>
            <a:r>
              <a:rPr lang="en-US" sz="1600" dirty="0"/>
              <a:t>Conductor: 354 km</a:t>
            </a:r>
          </a:p>
          <a:p>
            <a:r>
              <a:rPr lang="en-US" sz="1600" dirty="0"/>
              <a:t>Weight: 27,215 kg (30 Tons)</a:t>
            </a:r>
          </a:p>
          <a:p>
            <a:r>
              <a:rPr lang="en-US" sz="1600" dirty="0"/>
              <a:t>Length of cryostat: 3.14m</a:t>
            </a:r>
          </a:p>
          <a:p>
            <a:r>
              <a:rPr lang="en-US" sz="1600" dirty="0"/>
              <a:t>Height:  3.48m</a:t>
            </a:r>
          </a:p>
          <a:p>
            <a:r>
              <a:rPr lang="en-US" sz="1600" dirty="0"/>
              <a:t>Warm bore:  65cm</a:t>
            </a:r>
          </a:p>
          <a:p>
            <a:r>
              <a:rPr lang="en-US" sz="1600" dirty="0"/>
              <a:t>Fitted with 2 cold heads</a:t>
            </a:r>
          </a:p>
          <a:p>
            <a:r>
              <a:rPr lang="en-US" sz="1600" dirty="0"/>
              <a:t>5G = 20.4m axial x16.9m</a:t>
            </a:r>
          </a:p>
          <a:p>
            <a:r>
              <a:rPr lang="en-US" sz="1600" dirty="0" err="1"/>
              <a:t>Supercon</a:t>
            </a:r>
            <a:r>
              <a:rPr lang="en-US" sz="1600" dirty="0"/>
              <a:t> and passive shims</a:t>
            </a:r>
          </a:p>
          <a:p>
            <a:r>
              <a:rPr lang="en-US" sz="1600" dirty="0"/>
              <a:t>(shims on the gradient)</a:t>
            </a:r>
          </a:p>
        </p:txBody>
      </p:sp>
      <p:sp>
        <p:nvSpPr>
          <p:cNvPr id="7" name="Text Box 6">
            <a:extLst>
              <a:ext uri="{FF2B5EF4-FFF2-40B4-BE49-F238E27FC236}">
                <a16:creationId xmlns:a16="http://schemas.microsoft.com/office/drawing/2014/main" id="{DEE8EE12-F0D7-4E89-92CA-D38D3208A646}"/>
              </a:ext>
            </a:extLst>
          </p:cNvPr>
          <p:cNvSpPr txBox="1">
            <a:spLocks noChangeArrowheads="1"/>
          </p:cNvSpPr>
          <p:nvPr/>
        </p:nvSpPr>
        <p:spPr bwMode="auto">
          <a:xfrm>
            <a:off x="2105603" y="1138683"/>
            <a:ext cx="2514600" cy="3385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rtlCol="0">
            <a:spAutoFit/>
          </a:bodyPr>
          <a:lstStyle>
            <a:defPPr>
              <a:defRPr lang="en-US"/>
            </a:defPPr>
            <a:lvl1pPr>
              <a:defRPr sz="3200" b="0"/>
            </a:lvl1pPr>
          </a:lstStyle>
          <a:p>
            <a:pPr algn="ctr"/>
            <a:r>
              <a:rPr lang="en-US" sz="1600" err="1"/>
              <a:t>Magnex</a:t>
            </a:r>
            <a:r>
              <a:rPr lang="en-US" sz="1600"/>
              <a:t> Scientific Magnet</a:t>
            </a:r>
          </a:p>
        </p:txBody>
      </p:sp>
    </p:spTree>
    <p:extLst>
      <p:ext uri="{BB962C8B-B14F-4D97-AF65-F5344CB8AC3E}">
        <p14:creationId xmlns:p14="http://schemas.microsoft.com/office/powerpoint/2010/main" val="357753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BFA555-E77D-794B-A214-BDA1CE26231C}"/>
                  </a:ext>
                </a:extLst>
              </p:cNvPr>
              <p:cNvSpPr txBox="1"/>
              <p:nvPr/>
            </p:nvSpPr>
            <p:spPr>
              <a:xfrm>
                <a:off x="1143000" y="1809750"/>
                <a:ext cx="6248400" cy="954107"/>
              </a:xfrm>
              <a:prstGeom prst="rect">
                <a:avLst/>
              </a:prstGeom>
              <a:noFill/>
              <a:ln>
                <a:noFill/>
              </a:ln>
            </p:spPr>
            <p:txBody>
              <a:bodyPr wrap="square" rtlCol="0">
                <a:spAutoFit/>
              </a:bodyPr>
              <a:lstStyle/>
              <a:p>
                <a:pPr algn="ctr"/>
                <a:r>
                  <a:rPr lang="en-US" sz="2800" b="1" dirty="0">
                    <a:solidFill>
                      <a:srgbClr val="553278"/>
                    </a:solidFill>
                    <a:latin typeface="Arial" panose="020B0604020202020204" pitchFamily="34" charset="0"/>
                    <a:cs typeface="Arial" panose="020B0604020202020204" pitchFamily="34" charset="0"/>
                  </a:rPr>
                  <a:t>Why Ultra High Field MRI?</a:t>
                </a:r>
              </a:p>
              <a:p>
                <a:pPr algn="ctr"/>
                <a:r>
                  <a:rPr lang="en-US" sz="2800" b="1" dirty="0">
                    <a:solidFill>
                      <a:srgbClr val="553278"/>
                    </a:solidFill>
                    <a:cs typeface="Arial" panose="020B0604020202020204" pitchFamily="34" charset="0"/>
                  </a:rPr>
                  <a:t>( </a:t>
                </a:r>
                <a14:m>
                  <m:oMath xmlns:m="http://schemas.openxmlformats.org/officeDocument/2006/math">
                    <m:r>
                      <a:rPr lang="en-US" sz="2800" b="1" i="1" smtClean="0">
                        <a:solidFill>
                          <a:srgbClr val="553278"/>
                        </a:solidFill>
                        <a:latin typeface="Cambria Math" panose="02040503050406030204" pitchFamily="18" charset="0"/>
                        <a:cs typeface="Arial" panose="020B0604020202020204" pitchFamily="34" charset="0"/>
                      </a:rPr>
                      <m:t>≥</m:t>
                    </m:r>
                  </m:oMath>
                </a14:m>
                <a:r>
                  <a:rPr lang="en-US" sz="2800" b="1" dirty="0">
                    <a:solidFill>
                      <a:srgbClr val="553278"/>
                    </a:solidFill>
                    <a:latin typeface="Arial" panose="020B0604020202020204" pitchFamily="34" charset="0"/>
                    <a:cs typeface="Arial" panose="020B0604020202020204" pitchFamily="34" charset="0"/>
                  </a:rPr>
                  <a:t> 7T )</a:t>
                </a:r>
              </a:p>
            </p:txBody>
          </p:sp>
        </mc:Choice>
        <mc:Fallback xmlns="">
          <p:sp>
            <p:nvSpPr>
              <p:cNvPr id="5" name="TextBox 4">
                <a:extLst>
                  <a:ext uri="{FF2B5EF4-FFF2-40B4-BE49-F238E27FC236}">
                    <a16:creationId xmlns:a16="http://schemas.microsoft.com/office/drawing/2014/main" id="{82BFA555-E77D-794B-A214-BDA1CE26231C}"/>
                  </a:ext>
                </a:extLst>
              </p:cNvPr>
              <p:cNvSpPr txBox="1">
                <a:spLocks noRot="1" noChangeAspect="1" noMove="1" noResize="1" noEditPoints="1" noAdjustHandles="1" noChangeArrowheads="1" noChangeShapeType="1" noTextEdit="1"/>
              </p:cNvSpPr>
              <p:nvPr/>
            </p:nvSpPr>
            <p:spPr>
              <a:xfrm>
                <a:off x="1143000" y="1809750"/>
                <a:ext cx="6248400" cy="954107"/>
              </a:xfrm>
              <a:prstGeom prst="rect">
                <a:avLst/>
              </a:prstGeom>
              <a:blipFill>
                <a:blip r:embed="rId2"/>
                <a:stretch>
                  <a:fillRect t="-7051" b="-1794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31342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7C1546-DE9E-0E9C-0516-60D798BD2F67}"/>
              </a:ext>
            </a:extLst>
          </p:cNvPr>
          <p:cNvSpPr>
            <a:spLocks noGrp="1"/>
          </p:cNvSpPr>
          <p:nvPr>
            <p:ph type="dt" sz="half" idx="10"/>
          </p:nvPr>
        </p:nvSpPr>
        <p:spPr/>
        <p:txBody>
          <a:bodyPr/>
          <a:lstStyle/>
          <a:p>
            <a:fld id="{08C46A37-7CE4-E143-921E-AFE4BEEBB2CF}" type="datetime1">
              <a:rPr lang="en-US" smtClean="0"/>
              <a:t>1/23/26</a:t>
            </a:fld>
            <a:endParaRPr lang="en-US"/>
          </a:p>
        </p:txBody>
      </p:sp>
      <p:sp>
        <p:nvSpPr>
          <p:cNvPr id="3" name="Slide Number Placeholder 2">
            <a:extLst>
              <a:ext uri="{FF2B5EF4-FFF2-40B4-BE49-F238E27FC236}">
                <a16:creationId xmlns:a16="http://schemas.microsoft.com/office/drawing/2014/main" id="{952BB792-F992-7887-7EEC-65EE285722D5}"/>
              </a:ext>
            </a:extLst>
          </p:cNvPr>
          <p:cNvSpPr>
            <a:spLocks noGrp="1"/>
          </p:cNvSpPr>
          <p:nvPr>
            <p:ph type="sldNum" sz="quarter" idx="12"/>
          </p:nvPr>
        </p:nvSpPr>
        <p:spPr/>
        <p:txBody>
          <a:bodyPr/>
          <a:lstStyle/>
          <a:p>
            <a:fld id="{2D5669E4-4950-4C74-8DAF-0E4BD16BEDBF}" type="slidenum">
              <a:rPr lang="en-US" smtClean="0"/>
              <a:pPr/>
              <a:t>20</a:t>
            </a:fld>
            <a:endParaRPr lang="en-US"/>
          </a:p>
        </p:txBody>
      </p:sp>
      <p:pic>
        <p:nvPicPr>
          <p:cNvPr id="4" name="image10.png" descr="A picture containing indoor, person, building&#10;&#10;Description automatically generated">
            <a:extLst>
              <a:ext uri="{FF2B5EF4-FFF2-40B4-BE49-F238E27FC236}">
                <a16:creationId xmlns:a16="http://schemas.microsoft.com/office/drawing/2014/main" id="{A7AF44D8-01DB-F476-B5C6-BB44BF7372E3}"/>
              </a:ext>
            </a:extLst>
          </p:cNvPr>
          <p:cNvPicPr/>
          <p:nvPr/>
        </p:nvPicPr>
        <p:blipFill>
          <a:blip r:embed="rId2"/>
          <a:srcRect/>
          <a:stretch>
            <a:fillRect/>
          </a:stretch>
        </p:blipFill>
        <p:spPr>
          <a:xfrm>
            <a:off x="1143000" y="742950"/>
            <a:ext cx="4876800" cy="4087468"/>
          </a:xfrm>
          <a:prstGeom prst="rect">
            <a:avLst/>
          </a:prstGeom>
          <a:ln/>
        </p:spPr>
      </p:pic>
    </p:spTree>
    <p:extLst>
      <p:ext uri="{BB962C8B-B14F-4D97-AF65-F5344CB8AC3E}">
        <p14:creationId xmlns:p14="http://schemas.microsoft.com/office/powerpoint/2010/main" val="3576482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5545-B23F-EB8C-50E2-6B896353734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857D9EB-F426-9E97-727F-0CEDBB089D9B}"/>
              </a:ext>
            </a:extLst>
          </p:cNvPr>
          <p:cNvSpPr txBox="1"/>
          <p:nvPr/>
        </p:nvSpPr>
        <p:spPr>
          <a:xfrm>
            <a:off x="152400" y="361950"/>
            <a:ext cx="8686800" cy="400110"/>
          </a:xfrm>
          <a:prstGeom prst="rect">
            <a:avLst/>
          </a:prstGeom>
          <a:noFill/>
          <a:ln>
            <a:noFill/>
          </a:ln>
        </p:spPr>
        <p:txBody>
          <a:bodyPr wrap="square" rtlCol="0">
            <a:spAutoFit/>
          </a:bodyPr>
          <a:lstStyle/>
          <a:p>
            <a:r>
              <a:rPr lang="en-US" sz="2000" b="1" dirty="0">
                <a:solidFill>
                  <a:srgbClr val="553278"/>
                </a:solidFill>
                <a:latin typeface="Arial" panose="020B0604020202020204" pitchFamily="34" charset="0"/>
                <a:cs typeface="Arial" panose="020B0604020202020204" pitchFamily="34" charset="0"/>
              </a:rPr>
              <a:t>MR Gradients</a:t>
            </a:r>
          </a:p>
        </p:txBody>
      </p:sp>
      <p:pic>
        <p:nvPicPr>
          <p:cNvPr id="2" name="Picture 1">
            <a:extLst>
              <a:ext uri="{FF2B5EF4-FFF2-40B4-BE49-F238E27FC236}">
                <a16:creationId xmlns:a16="http://schemas.microsoft.com/office/drawing/2014/main" id="{753681D5-8B78-49A5-680E-2D6A9B9C0AB9}"/>
              </a:ext>
            </a:extLst>
          </p:cNvPr>
          <p:cNvPicPr>
            <a:picLocks noChangeAspect="1"/>
          </p:cNvPicPr>
          <p:nvPr/>
        </p:nvPicPr>
        <p:blipFill>
          <a:blip r:embed="rId3"/>
          <a:stretch>
            <a:fillRect/>
          </a:stretch>
        </p:blipFill>
        <p:spPr>
          <a:xfrm>
            <a:off x="4507390" y="1319515"/>
            <a:ext cx="6880622" cy="3202417"/>
          </a:xfrm>
          <a:prstGeom prst="rect">
            <a:avLst/>
          </a:prstGeom>
        </p:spPr>
      </p:pic>
      <p:grpSp>
        <p:nvGrpSpPr>
          <p:cNvPr id="3" name="Group 2">
            <a:extLst>
              <a:ext uri="{FF2B5EF4-FFF2-40B4-BE49-F238E27FC236}">
                <a16:creationId xmlns:a16="http://schemas.microsoft.com/office/drawing/2014/main" id="{96342E9A-3C9A-1C79-E033-7ADFDDFDA936}"/>
              </a:ext>
            </a:extLst>
          </p:cNvPr>
          <p:cNvGrpSpPr/>
          <p:nvPr/>
        </p:nvGrpSpPr>
        <p:grpSpPr>
          <a:xfrm>
            <a:off x="180020" y="1731004"/>
            <a:ext cx="4301970" cy="3093151"/>
            <a:chOff x="4572000" y="2168860"/>
            <a:chExt cx="4572000" cy="3453191"/>
          </a:xfrm>
        </p:grpSpPr>
        <p:pic>
          <p:nvPicPr>
            <p:cNvPr id="4" name="Picture 3">
              <a:extLst>
                <a:ext uri="{FF2B5EF4-FFF2-40B4-BE49-F238E27FC236}">
                  <a16:creationId xmlns:a16="http://schemas.microsoft.com/office/drawing/2014/main" id="{76CF8143-E643-39E9-78F3-86487F068853}"/>
                </a:ext>
              </a:extLst>
            </p:cNvPr>
            <p:cNvPicPr>
              <a:picLocks noChangeAspect="1"/>
            </p:cNvPicPr>
            <p:nvPr/>
          </p:nvPicPr>
          <p:blipFill>
            <a:blip r:embed="rId4"/>
            <a:stretch>
              <a:fillRect/>
            </a:stretch>
          </p:blipFill>
          <p:spPr>
            <a:xfrm>
              <a:off x="4572000" y="2168860"/>
              <a:ext cx="4305300" cy="2476500"/>
            </a:xfrm>
            <a:prstGeom prst="rect">
              <a:avLst/>
            </a:prstGeom>
          </p:spPr>
        </p:pic>
        <p:sp>
          <p:nvSpPr>
            <p:cNvPr id="5" name="TextBox 4">
              <a:extLst>
                <a:ext uri="{FF2B5EF4-FFF2-40B4-BE49-F238E27FC236}">
                  <a16:creationId xmlns:a16="http://schemas.microsoft.com/office/drawing/2014/main" id="{94BA7F38-0B86-B274-6F8E-2C822FE927F4}"/>
                </a:ext>
              </a:extLst>
            </p:cNvPr>
            <p:cNvSpPr txBox="1"/>
            <p:nvPr/>
          </p:nvSpPr>
          <p:spPr>
            <a:xfrm>
              <a:off x="4572000" y="4914165"/>
              <a:ext cx="4572000" cy="707886"/>
            </a:xfrm>
            <a:prstGeom prst="rect">
              <a:avLst/>
            </a:prstGeom>
            <a:noFill/>
          </p:spPr>
          <p:txBody>
            <a:bodyPr wrap="square" rtlCol="0">
              <a:spAutoFit/>
            </a:bodyPr>
            <a:lstStyle/>
            <a:p>
              <a:pPr algn="l"/>
              <a:r>
                <a:rPr lang="en-US" sz="2000" dirty="0"/>
                <a:t>Shift in resonance frequency throughout the scanner</a:t>
              </a:r>
            </a:p>
          </p:txBody>
        </p:sp>
      </p:grpSp>
      <p:sp>
        <p:nvSpPr>
          <p:cNvPr id="7" name="TextBox 6">
            <a:extLst>
              <a:ext uri="{FF2B5EF4-FFF2-40B4-BE49-F238E27FC236}">
                <a16:creationId xmlns:a16="http://schemas.microsoft.com/office/drawing/2014/main" id="{B93A50E1-C1A6-19F4-7520-A2B4B0F1CEC8}"/>
              </a:ext>
            </a:extLst>
          </p:cNvPr>
          <p:cNvSpPr txBox="1"/>
          <p:nvPr/>
        </p:nvSpPr>
        <p:spPr>
          <a:xfrm>
            <a:off x="3185843" y="923635"/>
            <a:ext cx="2772314" cy="584776"/>
          </a:xfrm>
          <a:prstGeom prst="rect">
            <a:avLst/>
          </a:prstGeom>
          <a:noFill/>
        </p:spPr>
        <p:txBody>
          <a:bodyPr wrap="none" rtlCol="0">
            <a:spAutoFit/>
          </a:bodyPr>
          <a:lstStyle/>
          <a:p>
            <a:r>
              <a:rPr lang="en-US" dirty="0"/>
              <a:t>Gradient Coils</a:t>
            </a:r>
          </a:p>
        </p:txBody>
      </p:sp>
    </p:spTree>
    <p:extLst>
      <p:ext uri="{BB962C8B-B14F-4D97-AF65-F5344CB8AC3E}">
        <p14:creationId xmlns:p14="http://schemas.microsoft.com/office/powerpoint/2010/main" val="3769837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9" name="Google Shape;229;p10"/>
          <p:cNvPicPr preferRelativeResize="0"/>
          <p:nvPr/>
        </p:nvPicPr>
        <p:blipFill rotWithShape="1">
          <a:blip r:embed="rId3">
            <a:alphaModFix/>
          </a:blip>
          <a:srcRect/>
          <a:stretch/>
        </p:blipFill>
        <p:spPr>
          <a:xfrm>
            <a:off x="5973621" y="2899096"/>
            <a:ext cx="3002908" cy="2148311"/>
          </a:xfrm>
          <a:prstGeom prst="rect">
            <a:avLst/>
          </a:prstGeom>
          <a:noFill/>
          <a:ln>
            <a:noFill/>
          </a:ln>
        </p:spPr>
      </p:pic>
      <p:pic>
        <p:nvPicPr>
          <p:cNvPr id="232" name="Google Shape;232;p10"/>
          <p:cNvPicPr preferRelativeResize="0"/>
          <p:nvPr/>
        </p:nvPicPr>
        <p:blipFill rotWithShape="1">
          <a:blip r:embed="rId4">
            <a:alphaModFix/>
          </a:blip>
          <a:srcRect t="21760" r="-224"/>
          <a:stretch/>
        </p:blipFill>
        <p:spPr>
          <a:xfrm>
            <a:off x="4396977" y="528095"/>
            <a:ext cx="3220147" cy="2314940"/>
          </a:xfrm>
          <a:prstGeom prst="rect">
            <a:avLst/>
          </a:prstGeom>
          <a:noFill/>
          <a:ln>
            <a:noFill/>
          </a:ln>
        </p:spPr>
      </p:pic>
      <p:sp>
        <p:nvSpPr>
          <p:cNvPr id="234" name="Google Shape;234;p10"/>
          <p:cNvSpPr txBox="1"/>
          <p:nvPr/>
        </p:nvSpPr>
        <p:spPr>
          <a:xfrm>
            <a:off x="5226" y="367683"/>
            <a:ext cx="3057247"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553278"/>
                </a:solidFill>
                <a:latin typeface="Arial"/>
                <a:ea typeface="Arial"/>
                <a:cs typeface="Arial"/>
                <a:sym typeface="Arial"/>
              </a:rPr>
              <a:t>Head Gradient 4 (HG4)</a:t>
            </a:r>
            <a:endParaRPr sz="2400" b="1" dirty="0">
              <a:solidFill>
                <a:srgbClr val="553278"/>
              </a:solidFill>
              <a:latin typeface="Arial"/>
              <a:ea typeface="Arial"/>
              <a:cs typeface="Arial"/>
              <a:sym typeface="Arial"/>
            </a:endParaRPr>
          </a:p>
        </p:txBody>
      </p:sp>
      <p:pic>
        <p:nvPicPr>
          <p:cNvPr id="2" name="Picture 1">
            <a:extLst>
              <a:ext uri="{FF2B5EF4-FFF2-40B4-BE49-F238E27FC236}">
                <a16:creationId xmlns:a16="http://schemas.microsoft.com/office/drawing/2014/main" id="{8A8E5753-C41E-9B49-C977-859CBCF85299}"/>
              </a:ext>
            </a:extLst>
          </p:cNvPr>
          <p:cNvPicPr>
            <a:picLocks noChangeAspect="1"/>
          </p:cNvPicPr>
          <p:nvPr/>
        </p:nvPicPr>
        <p:blipFill rotWithShape="1">
          <a:blip r:embed="rId5"/>
          <a:srcRect l="17990" t="9988" r="19112" b="14125"/>
          <a:stretch/>
        </p:blipFill>
        <p:spPr>
          <a:xfrm>
            <a:off x="167471" y="1233234"/>
            <a:ext cx="3254836" cy="1948116"/>
          </a:xfrm>
          <a:prstGeom prst="rect">
            <a:avLst/>
          </a:prstGeom>
        </p:spPr>
      </p:pic>
      <p:sp>
        <p:nvSpPr>
          <p:cNvPr id="3" name="TextBox 2">
            <a:extLst>
              <a:ext uri="{FF2B5EF4-FFF2-40B4-BE49-F238E27FC236}">
                <a16:creationId xmlns:a16="http://schemas.microsoft.com/office/drawing/2014/main" id="{2A672756-6320-CD9A-62F5-D1ADDB2B31E3}"/>
              </a:ext>
            </a:extLst>
          </p:cNvPr>
          <p:cNvSpPr txBox="1"/>
          <p:nvPr/>
        </p:nvSpPr>
        <p:spPr>
          <a:xfrm>
            <a:off x="135684" y="3262343"/>
            <a:ext cx="2150315" cy="1477328"/>
          </a:xfrm>
          <a:prstGeom prst="rect">
            <a:avLst/>
          </a:prstGeom>
          <a:noFill/>
        </p:spPr>
        <p:txBody>
          <a:bodyPr wrap="square" rtlCol="0">
            <a:spAutoFit/>
          </a:bodyPr>
          <a:lstStyle/>
          <a:p>
            <a:r>
              <a:rPr lang="en-US" dirty="0"/>
              <a:t>Gradient Strength:</a:t>
            </a:r>
          </a:p>
          <a:p>
            <a:r>
              <a:rPr lang="en-US" b="1" dirty="0"/>
              <a:t>150 </a:t>
            </a:r>
            <a:r>
              <a:rPr lang="en-US" b="1" dirty="0" err="1"/>
              <a:t>mT</a:t>
            </a:r>
            <a:r>
              <a:rPr lang="en-US" b="1" dirty="0"/>
              <a:t>/m</a:t>
            </a:r>
          </a:p>
          <a:p>
            <a:endParaRPr lang="en-US" dirty="0"/>
          </a:p>
          <a:p>
            <a:r>
              <a:rPr lang="en-US" dirty="0"/>
              <a:t>Slew rate:</a:t>
            </a:r>
          </a:p>
          <a:p>
            <a:r>
              <a:rPr lang="en-US" b="1" dirty="0"/>
              <a:t>850 T/m/s</a:t>
            </a:r>
          </a:p>
        </p:txBody>
      </p:sp>
      <p:pic>
        <p:nvPicPr>
          <p:cNvPr id="230" name="Google Shape;230;p10"/>
          <p:cNvPicPr preferRelativeResize="0"/>
          <p:nvPr/>
        </p:nvPicPr>
        <p:blipFill rotWithShape="1">
          <a:blip r:embed="rId6">
            <a:alphaModFix/>
          </a:blip>
          <a:srcRect/>
          <a:stretch/>
        </p:blipFill>
        <p:spPr>
          <a:xfrm>
            <a:off x="3114311" y="2905244"/>
            <a:ext cx="2796011" cy="21049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6CAC1-84CA-104F-9093-985CEBF1F04B}"/>
              </a:ext>
            </a:extLst>
          </p:cNvPr>
          <p:cNvSpPr txBox="1"/>
          <p:nvPr/>
        </p:nvSpPr>
        <p:spPr>
          <a:xfrm>
            <a:off x="152400" y="361950"/>
            <a:ext cx="8686800" cy="400110"/>
          </a:xfrm>
          <a:prstGeom prst="rect">
            <a:avLst/>
          </a:prstGeom>
          <a:noFill/>
          <a:ln>
            <a:noFill/>
          </a:ln>
        </p:spPr>
        <p:txBody>
          <a:bodyPr wrap="square" rtlCol="0" anchor="t">
            <a:spAutoFit/>
          </a:bodyPr>
          <a:lstStyle/>
          <a:p>
            <a:r>
              <a:rPr lang="en-US" sz="2000" dirty="0">
                <a:solidFill>
                  <a:srgbClr val="553278"/>
                </a:solidFill>
                <a:latin typeface="Arial"/>
                <a:cs typeface="Arial"/>
              </a:rPr>
              <a:t>How does the proposed NKI 9.4T compare to other MRIs?</a:t>
            </a:r>
          </a:p>
        </p:txBody>
      </p:sp>
      <p:pic>
        <p:nvPicPr>
          <p:cNvPr id="2" name="Picture 1">
            <a:extLst>
              <a:ext uri="{FF2B5EF4-FFF2-40B4-BE49-F238E27FC236}">
                <a16:creationId xmlns:a16="http://schemas.microsoft.com/office/drawing/2014/main" id="{AD1BF084-341C-30AE-77A8-1622D8A62E99}"/>
              </a:ext>
            </a:extLst>
          </p:cNvPr>
          <p:cNvPicPr>
            <a:picLocks noChangeAspect="1"/>
          </p:cNvPicPr>
          <p:nvPr/>
        </p:nvPicPr>
        <p:blipFill>
          <a:blip r:embed="rId3"/>
          <a:stretch>
            <a:fillRect/>
          </a:stretch>
        </p:blipFill>
        <p:spPr>
          <a:xfrm>
            <a:off x="4254230" y="1009650"/>
            <a:ext cx="4572000" cy="3124200"/>
          </a:xfrm>
          <a:prstGeom prst="rect">
            <a:avLst/>
          </a:prstGeom>
        </p:spPr>
      </p:pic>
      <p:pic>
        <p:nvPicPr>
          <p:cNvPr id="5" name="Picture 4">
            <a:extLst>
              <a:ext uri="{FF2B5EF4-FFF2-40B4-BE49-F238E27FC236}">
                <a16:creationId xmlns:a16="http://schemas.microsoft.com/office/drawing/2014/main" id="{ABBB58BA-D7E4-B6E2-0182-BCDC7FCD0A6D}"/>
              </a:ext>
            </a:extLst>
          </p:cNvPr>
          <p:cNvPicPr>
            <a:picLocks noChangeAspect="1"/>
          </p:cNvPicPr>
          <p:nvPr/>
        </p:nvPicPr>
        <p:blipFill>
          <a:blip r:embed="rId4"/>
          <a:stretch>
            <a:fillRect/>
          </a:stretch>
        </p:blipFill>
        <p:spPr>
          <a:xfrm>
            <a:off x="381000" y="1816100"/>
            <a:ext cx="3785817" cy="2051050"/>
          </a:xfrm>
          <a:prstGeom prst="rect">
            <a:avLst/>
          </a:prstGeom>
        </p:spPr>
      </p:pic>
      <p:sp>
        <p:nvSpPr>
          <p:cNvPr id="3" name="Rectangle 2">
            <a:extLst>
              <a:ext uri="{FF2B5EF4-FFF2-40B4-BE49-F238E27FC236}">
                <a16:creationId xmlns:a16="http://schemas.microsoft.com/office/drawing/2014/main" id="{CFD8678F-3B18-E48E-267C-E454852C16FF}"/>
              </a:ext>
            </a:extLst>
          </p:cNvPr>
          <p:cNvSpPr/>
          <p:nvPr/>
        </p:nvSpPr>
        <p:spPr>
          <a:xfrm>
            <a:off x="457200" y="3638550"/>
            <a:ext cx="3709617" cy="22860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836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77235-EB96-62C4-ACCB-C97C25DBA2B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2892146-2CE3-11D2-046A-675FFAB60283}"/>
              </a:ext>
            </a:extLst>
          </p:cNvPr>
          <p:cNvPicPr>
            <a:picLocks noChangeAspect="1"/>
          </p:cNvPicPr>
          <p:nvPr/>
        </p:nvPicPr>
        <p:blipFill>
          <a:blip r:embed="rId3"/>
          <a:stretch>
            <a:fillRect/>
          </a:stretch>
        </p:blipFill>
        <p:spPr>
          <a:xfrm>
            <a:off x="348067" y="582599"/>
            <a:ext cx="8447865" cy="3754607"/>
          </a:xfrm>
          <a:prstGeom prst="rect">
            <a:avLst/>
          </a:prstGeom>
        </p:spPr>
      </p:pic>
      <p:sp>
        <p:nvSpPr>
          <p:cNvPr id="3" name="TextBox 2">
            <a:extLst>
              <a:ext uri="{FF2B5EF4-FFF2-40B4-BE49-F238E27FC236}">
                <a16:creationId xmlns:a16="http://schemas.microsoft.com/office/drawing/2014/main" id="{E9F215A3-3D58-D03D-703C-03F26833BA39}"/>
              </a:ext>
            </a:extLst>
          </p:cNvPr>
          <p:cNvSpPr txBox="1"/>
          <p:nvPr/>
        </p:nvSpPr>
        <p:spPr>
          <a:xfrm>
            <a:off x="2971800" y="4312503"/>
            <a:ext cx="2882178" cy="830997"/>
          </a:xfrm>
          <a:prstGeom prst="rect">
            <a:avLst/>
          </a:prstGeom>
          <a:solidFill>
            <a:schemeClr val="accent5">
              <a:lumMod val="20000"/>
              <a:lumOff val="80000"/>
            </a:schemeClr>
          </a:solidFill>
        </p:spPr>
        <p:txBody>
          <a:bodyPr wrap="square" rtlCol="0">
            <a:spAutoFit/>
          </a:bodyPr>
          <a:lstStyle/>
          <a:p>
            <a:pPr algn="ctr"/>
            <a:r>
              <a:rPr lang="en-US" sz="1200" dirty="0"/>
              <a:t>MGI heating in 9.4T magnet (red) is expected to be smaller or comparable to a whole-body 3T scanner (green) below ~1500 Hz where most gradient energy is.</a:t>
            </a:r>
          </a:p>
        </p:txBody>
      </p:sp>
      <p:sp>
        <p:nvSpPr>
          <p:cNvPr id="4" name="TextBox 3">
            <a:extLst>
              <a:ext uri="{FF2B5EF4-FFF2-40B4-BE49-F238E27FC236}">
                <a16:creationId xmlns:a16="http://schemas.microsoft.com/office/drawing/2014/main" id="{70C3B7C0-F7E6-FA17-C859-28453D948AD8}"/>
              </a:ext>
            </a:extLst>
          </p:cNvPr>
          <p:cNvSpPr txBox="1"/>
          <p:nvPr/>
        </p:nvSpPr>
        <p:spPr>
          <a:xfrm>
            <a:off x="1143000" y="285750"/>
            <a:ext cx="585417" cy="369332"/>
          </a:xfrm>
          <a:prstGeom prst="rect">
            <a:avLst/>
          </a:prstGeom>
          <a:noFill/>
        </p:spPr>
        <p:txBody>
          <a:bodyPr wrap="none" rtlCol="0">
            <a:spAutoFit/>
          </a:bodyPr>
          <a:lstStyle/>
          <a:p>
            <a:r>
              <a:rPr lang="en-US" dirty="0"/>
              <a:t>MGI</a:t>
            </a:r>
          </a:p>
        </p:txBody>
      </p:sp>
    </p:spTree>
    <p:extLst>
      <p:ext uri="{BB962C8B-B14F-4D97-AF65-F5344CB8AC3E}">
        <p14:creationId xmlns:p14="http://schemas.microsoft.com/office/powerpoint/2010/main" val="789336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1"/>
          <p:cNvPicPr preferRelativeResize="0"/>
          <p:nvPr/>
        </p:nvPicPr>
        <p:blipFill rotWithShape="1">
          <a:blip r:embed="rId3">
            <a:alphaModFix/>
          </a:blip>
          <a:srcRect/>
          <a:stretch/>
        </p:blipFill>
        <p:spPr>
          <a:xfrm>
            <a:off x="2618772" y="843600"/>
            <a:ext cx="6402247" cy="2197554"/>
          </a:xfrm>
          <a:prstGeom prst="rect">
            <a:avLst/>
          </a:prstGeom>
          <a:noFill/>
          <a:ln>
            <a:noFill/>
          </a:ln>
        </p:spPr>
      </p:pic>
      <p:sp>
        <p:nvSpPr>
          <p:cNvPr id="240" name="Google Shape;240;p11"/>
          <p:cNvSpPr txBox="1"/>
          <p:nvPr/>
        </p:nvSpPr>
        <p:spPr>
          <a:xfrm>
            <a:off x="482" y="354494"/>
            <a:ext cx="868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553278"/>
                </a:solidFill>
                <a:latin typeface="Arial"/>
                <a:ea typeface="Arial"/>
                <a:cs typeface="Arial"/>
                <a:sym typeface="Arial"/>
              </a:rPr>
              <a:t>Shim tube</a:t>
            </a:r>
            <a:endParaRPr dirty="0"/>
          </a:p>
        </p:txBody>
      </p:sp>
      <p:pic>
        <p:nvPicPr>
          <p:cNvPr id="241" name="Google Shape;241;p11"/>
          <p:cNvPicPr preferRelativeResize="0"/>
          <p:nvPr/>
        </p:nvPicPr>
        <p:blipFill rotWithShape="1">
          <a:blip r:embed="rId4">
            <a:alphaModFix/>
          </a:blip>
          <a:srcRect/>
          <a:stretch/>
        </p:blipFill>
        <p:spPr>
          <a:xfrm>
            <a:off x="222559" y="817462"/>
            <a:ext cx="1942160" cy="2242595"/>
          </a:xfrm>
          <a:prstGeom prst="rect">
            <a:avLst/>
          </a:prstGeom>
          <a:noFill/>
          <a:ln>
            <a:noFill/>
          </a:ln>
        </p:spPr>
      </p:pic>
      <p:cxnSp>
        <p:nvCxnSpPr>
          <p:cNvPr id="242" name="Google Shape;242;p11"/>
          <p:cNvCxnSpPr/>
          <p:nvPr/>
        </p:nvCxnSpPr>
        <p:spPr>
          <a:xfrm rot="10800000" flipH="1">
            <a:off x="1364004" y="1204129"/>
            <a:ext cx="1493134" cy="915846"/>
          </a:xfrm>
          <a:prstGeom prst="straightConnector1">
            <a:avLst/>
          </a:prstGeom>
          <a:noFill/>
          <a:ln w="9525" cap="flat" cmpd="sng">
            <a:solidFill>
              <a:schemeClr val="dk1"/>
            </a:solidFill>
            <a:prstDash val="dash"/>
            <a:round/>
            <a:headEnd type="none" w="sm" len="sm"/>
            <a:tailEnd type="none" w="sm" len="sm"/>
          </a:ln>
        </p:spPr>
      </p:cxnSp>
      <p:cxnSp>
        <p:nvCxnSpPr>
          <p:cNvPr id="243" name="Google Shape;243;p11"/>
          <p:cNvCxnSpPr/>
          <p:nvPr/>
        </p:nvCxnSpPr>
        <p:spPr>
          <a:xfrm>
            <a:off x="1349535" y="2554025"/>
            <a:ext cx="1847608" cy="306728"/>
          </a:xfrm>
          <a:prstGeom prst="straightConnector1">
            <a:avLst/>
          </a:prstGeom>
          <a:noFill/>
          <a:ln w="9525" cap="flat" cmpd="sng">
            <a:solidFill>
              <a:schemeClr val="dk1"/>
            </a:solidFill>
            <a:prstDash val="dash"/>
            <a:round/>
            <a:headEnd type="none" w="sm" len="sm"/>
            <a:tailEnd type="none" w="sm" len="sm"/>
          </a:ln>
        </p:spPr>
      </p:cxnSp>
      <p:sp>
        <p:nvSpPr>
          <p:cNvPr id="244" name="Google Shape;244;p11"/>
          <p:cNvSpPr txBox="1"/>
          <p:nvPr/>
        </p:nvSpPr>
        <p:spPr>
          <a:xfrm>
            <a:off x="5006051" y="1765138"/>
            <a:ext cx="90427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400% Zoom</a:t>
            </a:r>
            <a:endParaRPr/>
          </a:p>
        </p:txBody>
      </p:sp>
      <p:pic>
        <p:nvPicPr>
          <p:cNvPr id="245" name="Google Shape;245;p11"/>
          <p:cNvPicPr preferRelativeResize="0"/>
          <p:nvPr/>
        </p:nvPicPr>
        <p:blipFill rotWithShape="1">
          <a:blip r:embed="rId5">
            <a:alphaModFix/>
          </a:blip>
          <a:srcRect/>
          <a:stretch/>
        </p:blipFill>
        <p:spPr>
          <a:xfrm>
            <a:off x="0" y="3017680"/>
            <a:ext cx="9144000" cy="21175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2"/>
          <p:cNvSpPr txBox="1"/>
          <p:nvPr/>
        </p:nvSpPr>
        <p:spPr>
          <a:xfrm>
            <a:off x="149910" y="367683"/>
            <a:ext cx="156645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553278"/>
                </a:solidFill>
                <a:latin typeface="Arial"/>
                <a:ea typeface="Arial"/>
                <a:cs typeface="Arial"/>
                <a:sym typeface="Arial"/>
              </a:rPr>
              <a:t>Mounting</a:t>
            </a:r>
            <a:endParaRPr/>
          </a:p>
        </p:txBody>
      </p:sp>
      <p:sp>
        <p:nvSpPr>
          <p:cNvPr id="251" name="Google Shape;251;p12"/>
          <p:cNvSpPr txBox="1"/>
          <p:nvPr/>
        </p:nvSpPr>
        <p:spPr>
          <a:xfrm>
            <a:off x="147578" y="1489517"/>
            <a:ext cx="3958541" cy="1569660"/>
          </a:xfrm>
          <a:prstGeom prst="rect">
            <a:avLst/>
          </a:prstGeom>
          <a:noFill/>
          <a:ln>
            <a:noFill/>
          </a:ln>
        </p:spPr>
        <p:txBody>
          <a:bodyPr spcFirstLastPara="1" wrap="square" lIns="91425" tIns="45700" rIns="91425" bIns="45700" anchor="t" anchorCtr="0">
            <a:spAutoFit/>
          </a:bodyPr>
          <a:lstStyle/>
          <a:p>
            <a:pPr marL="283210" marR="0" lvl="0" indent="-283210" algn="l" rtl="0">
              <a:spcBef>
                <a:spcPts val="0"/>
              </a:spcBef>
              <a:spcAft>
                <a:spcPts val="0"/>
              </a:spcAft>
              <a:buNone/>
            </a:pPr>
            <a:r>
              <a:rPr lang="en-US" sz="1600">
                <a:solidFill>
                  <a:schemeClr val="dk1"/>
                </a:solidFill>
                <a:latin typeface="Calibri"/>
                <a:ea typeface="Calibri"/>
                <a:cs typeface="Calibri"/>
                <a:sym typeface="Calibri"/>
              </a:rPr>
              <a:t>There are four aspects to mounting:</a:t>
            </a:r>
            <a:endParaRPr/>
          </a:p>
          <a:p>
            <a:pPr marL="283210" marR="0" lvl="0" indent="-283210" algn="l" rtl="0">
              <a:spcBef>
                <a:spcPts val="0"/>
              </a:spcBef>
              <a:spcAft>
                <a:spcPts val="0"/>
              </a:spcAft>
              <a:buNone/>
            </a:pPr>
            <a:r>
              <a:rPr lang="en-US" sz="1600">
                <a:solidFill>
                  <a:schemeClr val="dk1"/>
                </a:solidFill>
                <a:latin typeface="Calibri"/>
                <a:ea typeface="Calibri"/>
                <a:cs typeface="Calibri"/>
                <a:sym typeface="Calibri"/>
              </a:rPr>
              <a:t>1. Gradient insertion tool</a:t>
            </a:r>
            <a:endParaRPr sz="1600">
              <a:solidFill>
                <a:schemeClr val="dk1"/>
              </a:solidFill>
              <a:latin typeface="Calibri"/>
              <a:ea typeface="Calibri"/>
              <a:cs typeface="Calibri"/>
              <a:sym typeface="Calibri"/>
            </a:endParaRPr>
          </a:p>
          <a:p>
            <a:pPr marL="283210" marR="0" lvl="0" indent="-283210" algn="l" rtl="0">
              <a:spcBef>
                <a:spcPts val="0"/>
              </a:spcBef>
              <a:spcAft>
                <a:spcPts val="0"/>
              </a:spcAft>
              <a:buNone/>
            </a:pPr>
            <a:r>
              <a:rPr lang="en-US" sz="1600">
                <a:solidFill>
                  <a:schemeClr val="dk1"/>
                </a:solidFill>
                <a:latin typeface="Calibri"/>
                <a:ea typeface="Calibri"/>
                <a:cs typeface="Calibri"/>
                <a:sym typeface="Calibri"/>
              </a:rPr>
              <a:t>2. Front mounts after loading into magnet (Patient end)</a:t>
            </a:r>
            <a:endParaRPr sz="1600">
              <a:solidFill>
                <a:schemeClr val="dk1"/>
              </a:solidFill>
              <a:latin typeface="Calibri"/>
              <a:ea typeface="Calibri"/>
              <a:cs typeface="Calibri"/>
              <a:sym typeface="Calibri"/>
            </a:endParaRPr>
          </a:p>
          <a:p>
            <a:pPr marL="283210" marR="0" lvl="0" indent="-283210" algn="l" rtl="0">
              <a:spcBef>
                <a:spcPts val="0"/>
              </a:spcBef>
              <a:spcAft>
                <a:spcPts val="0"/>
              </a:spcAft>
              <a:buNone/>
            </a:pPr>
            <a:r>
              <a:rPr lang="en-US" sz="1600">
                <a:solidFill>
                  <a:schemeClr val="dk1"/>
                </a:solidFill>
                <a:latin typeface="Calibri"/>
                <a:ea typeface="Calibri"/>
                <a:cs typeface="Calibri"/>
                <a:sym typeface="Calibri"/>
              </a:rPr>
              <a:t>3. Rear mounts (service end)</a:t>
            </a:r>
            <a:endParaRPr sz="1600">
              <a:solidFill>
                <a:schemeClr val="dk1"/>
              </a:solidFill>
              <a:latin typeface="Calibri"/>
              <a:ea typeface="Calibri"/>
              <a:cs typeface="Calibri"/>
              <a:sym typeface="Calibri"/>
            </a:endParaRPr>
          </a:p>
          <a:p>
            <a:pPr marL="283210" marR="0" lvl="0" indent="-283210" algn="l" rtl="0">
              <a:spcBef>
                <a:spcPts val="0"/>
              </a:spcBef>
              <a:spcAft>
                <a:spcPts val="0"/>
              </a:spcAft>
              <a:buNone/>
            </a:pPr>
            <a:r>
              <a:rPr lang="en-US" sz="1600">
                <a:solidFill>
                  <a:schemeClr val="dk1"/>
                </a:solidFill>
                <a:latin typeface="Calibri"/>
                <a:ea typeface="Calibri"/>
                <a:cs typeface="Calibri"/>
                <a:sym typeface="Calibri"/>
              </a:rPr>
              <a:t>4. Padding	</a:t>
            </a:r>
            <a:endParaRPr sz="1600">
              <a:solidFill>
                <a:schemeClr val="dk1"/>
              </a:solidFill>
              <a:latin typeface="Calibri"/>
              <a:ea typeface="Calibri"/>
              <a:cs typeface="Calibri"/>
              <a:sym typeface="Calibri"/>
            </a:endParaRPr>
          </a:p>
        </p:txBody>
      </p:sp>
      <p:pic>
        <p:nvPicPr>
          <p:cNvPr id="252" name="Google Shape;252;p12"/>
          <p:cNvPicPr preferRelativeResize="0"/>
          <p:nvPr/>
        </p:nvPicPr>
        <p:blipFill rotWithShape="1">
          <a:blip r:embed="rId3">
            <a:alphaModFix/>
          </a:blip>
          <a:srcRect l="13948" t="10045" r="13078" b="6278"/>
          <a:stretch>
            <a:fillRect/>
          </a:stretch>
        </p:blipFill>
        <p:spPr>
          <a:xfrm>
            <a:off x="4568641" y="838842"/>
            <a:ext cx="3402254" cy="34935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p:nvPr/>
        </p:nvSpPr>
        <p:spPr>
          <a:xfrm>
            <a:off x="3886200" y="4564911"/>
            <a:ext cx="1576625"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dirty="0">
                <a:solidFill>
                  <a:schemeClr val="dk1"/>
                </a:solidFill>
                <a:latin typeface="Arial"/>
                <a:ea typeface="Arial"/>
                <a:cs typeface="Arial"/>
                <a:sym typeface="Arial"/>
              </a:rPr>
              <a:t>July, 2024</a:t>
            </a:r>
            <a:endParaRPr sz="1400" dirty="0"/>
          </a:p>
        </p:txBody>
      </p:sp>
      <p:sp>
        <p:nvSpPr>
          <p:cNvPr id="169" name="Google Shape;169;p7"/>
          <p:cNvSpPr txBox="1"/>
          <p:nvPr/>
        </p:nvSpPr>
        <p:spPr>
          <a:xfrm>
            <a:off x="228600" y="514350"/>
            <a:ext cx="868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553278"/>
                </a:solidFill>
                <a:latin typeface="Arial"/>
                <a:ea typeface="Arial"/>
                <a:cs typeface="Arial"/>
                <a:sym typeface="Arial"/>
              </a:rPr>
              <a:t>RF Amplifiers – Communications Power Corporation</a:t>
            </a:r>
            <a:endParaRPr dirty="0"/>
          </a:p>
        </p:txBody>
      </p:sp>
      <p:pic>
        <p:nvPicPr>
          <p:cNvPr id="170" name="Google Shape;170;p7" descr="A box with a silver metal cover inside&#10;&#10;Description automatically generated with medium confidence"/>
          <p:cNvPicPr preferRelativeResize="0"/>
          <p:nvPr/>
        </p:nvPicPr>
        <p:blipFill rotWithShape="1">
          <a:blip r:embed="rId3">
            <a:alphaModFix/>
          </a:blip>
          <a:srcRect/>
          <a:stretch/>
        </p:blipFill>
        <p:spPr>
          <a:xfrm>
            <a:off x="3764269" y="1121333"/>
            <a:ext cx="2185709" cy="1639282"/>
          </a:xfrm>
          <a:prstGeom prst="rect">
            <a:avLst/>
          </a:prstGeom>
          <a:noFill/>
          <a:ln>
            <a:noFill/>
          </a:ln>
        </p:spPr>
      </p:pic>
      <p:pic>
        <p:nvPicPr>
          <p:cNvPr id="171" name="Google Shape;171;p7" descr="A person in a room with shelves and boxes&#10;&#10;Description automatically generated"/>
          <p:cNvPicPr preferRelativeResize="0"/>
          <p:nvPr/>
        </p:nvPicPr>
        <p:blipFill rotWithShape="1">
          <a:blip r:embed="rId4">
            <a:alphaModFix/>
          </a:blip>
          <a:srcRect/>
          <a:stretch/>
        </p:blipFill>
        <p:spPr>
          <a:xfrm rot="10800000">
            <a:off x="3798793" y="2795428"/>
            <a:ext cx="2185708" cy="1639281"/>
          </a:xfrm>
          <a:prstGeom prst="rect">
            <a:avLst/>
          </a:prstGeom>
          <a:noFill/>
          <a:ln>
            <a:noFill/>
          </a:ln>
        </p:spPr>
      </p:pic>
      <p:pic>
        <p:nvPicPr>
          <p:cNvPr id="2" name="Picture 1">
            <a:extLst>
              <a:ext uri="{FF2B5EF4-FFF2-40B4-BE49-F238E27FC236}">
                <a16:creationId xmlns:a16="http://schemas.microsoft.com/office/drawing/2014/main" id="{8462EFEA-7E46-3BAD-5E3C-793B66956F6B}"/>
              </a:ext>
            </a:extLst>
          </p:cNvPr>
          <p:cNvPicPr>
            <a:picLocks noChangeAspect="1"/>
          </p:cNvPicPr>
          <p:nvPr/>
        </p:nvPicPr>
        <p:blipFill>
          <a:blip r:embed="rId5"/>
          <a:stretch>
            <a:fillRect/>
          </a:stretch>
        </p:blipFill>
        <p:spPr>
          <a:xfrm>
            <a:off x="76200" y="1100946"/>
            <a:ext cx="3471225" cy="2750482"/>
          </a:xfrm>
          <a:prstGeom prst="rect">
            <a:avLst/>
          </a:prstGeom>
        </p:spPr>
      </p:pic>
      <p:sp>
        <p:nvSpPr>
          <p:cNvPr id="3" name="TextBox 2">
            <a:extLst>
              <a:ext uri="{FF2B5EF4-FFF2-40B4-BE49-F238E27FC236}">
                <a16:creationId xmlns:a16="http://schemas.microsoft.com/office/drawing/2014/main" id="{E1D1F09A-ADD5-CA39-53F9-7FCE2C7848AC}"/>
              </a:ext>
            </a:extLst>
          </p:cNvPr>
          <p:cNvSpPr txBox="1"/>
          <p:nvPr/>
        </p:nvSpPr>
        <p:spPr>
          <a:xfrm>
            <a:off x="448705" y="4094626"/>
            <a:ext cx="38036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Multi-channel, multi-frequency, multi-stage power amplifier system</a:t>
            </a:r>
          </a:p>
        </p:txBody>
      </p:sp>
      <p:pic>
        <p:nvPicPr>
          <p:cNvPr id="4" name="Picture 3">
            <a:extLst>
              <a:ext uri="{FF2B5EF4-FFF2-40B4-BE49-F238E27FC236}">
                <a16:creationId xmlns:a16="http://schemas.microsoft.com/office/drawing/2014/main" id="{4948E7FD-2DE4-CCF7-FE08-A219A761DEBD}"/>
              </a:ext>
            </a:extLst>
          </p:cNvPr>
          <p:cNvPicPr>
            <a:picLocks noChangeAspect="1"/>
          </p:cNvPicPr>
          <p:nvPr/>
        </p:nvPicPr>
        <p:blipFill>
          <a:blip r:embed="rId6"/>
          <a:stretch>
            <a:fillRect/>
          </a:stretch>
        </p:blipFill>
        <p:spPr>
          <a:xfrm>
            <a:off x="6096000" y="1517352"/>
            <a:ext cx="2825820" cy="219739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1BD1E0F-9D39-914B-8FBC-91A5F4FE8E36}"/>
              </a:ext>
            </a:extLst>
          </p:cNvPr>
          <p:cNvSpPr txBox="1"/>
          <p:nvPr/>
        </p:nvSpPr>
        <p:spPr>
          <a:xfrm>
            <a:off x="134389" y="679321"/>
            <a:ext cx="1516634" cy="369332"/>
          </a:xfrm>
          <a:prstGeom prst="rect">
            <a:avLst/>
          </a:prstGeom>
          <a:noFill/>
        </p:spPr>
        <p:txBody>
          <a:bodyPr wrap="none" rtlCol="0">
            <a:spAutoFit/>
          </a:bodyPr>
          <a:lstStyle/>
          <a:p>
            <a:r>
              <a:rPr lang="en-US" dirty="0"/>
              <a:t>GE Healthcare</a:t>
            </a:r>
          </a:p>
        </p:txBody>
      </p:sp>
      <p:pic>
        <p:nvPicPr>
          <p:cNvPr id="11" name="Picture 10">
            <a:extLst>
              <a:ext uri="{FF2B5EF4-FFF2-40B4-BE49-F238E27FC236}">
                <a16:creationId xmlns:a16="http://schemas.microsoft.com/office/drawing/2014/main" id="{56EACC7F-8AF7-6F42-945A-695DF79A30C3}"/>
              </a:ext>
            </a:extLst>
          </p:cNvPr>
          <p:cNvPicPr>
            <a:picLocks noChangeAspect="1"/>
          </p:cNvPicPr>
          <p:nvPr/>
        </p:nvPicPr>
        <p:blipFill>
          <a:blip r:embed="rId3"/>
          <a:stretch>
            <a:fillRect/>
          </a:stretch>
        </p:blipFill>
        <p:spPr>
          <a:xfrm>
            <a:off x="2017376" y="1323458"/>
            <a:ext cx="3483202" cy="3467617"/>
          </a:xfrm>
          <a:prstGeom prst="rect">
            <a:avLst/>
          </a:prstGeom>
        </p:spPr>
      </p:pic>
      <p:pic>
        <p:nvPicPr>
          <p:cNvPr id="5" name="Picture 4">
            <a:extLst>
              <a:ext uri="{FF2B5EF4-FFF2-40B4-BE49-F238E27FC236}">
                <a16:creationId xmlns:a16="http://schemas.microsoft.com/office/drawing/2014/main" id="{F4385F98-E744-0149-B37A-AA1D97997DC2}"/>
              </a:ext>
            </a:extLst>
          </p:cNvPr>
          <p:cNvPicPr>
            <a:picLocks noChangeAspect="1"/>
          </p:cNvPicPr>
          <p:nvPr/>
        </p:nvPicPr>
        <p:blipFill rotWithShape="1">
          <a:blip r:embed="rId4"/>
          <a:srcRect t="24520" b="22858"/>
          <a:stretch/>
        </p:blipFill>
        <p:spPr>
          <a:xfrm>
            <a:off x="2188033" y="626993"/>
            <a:ext cx="1268426" cy="369333"/>
          </a:xfrm>
          <a:prstGeom prst="rect">
            <a:avLst/>
          </a:prstGeom>
        </p:spPr>
      </p:pic>
      <p:sp>
        <p:nvSpPr>
          <p:cNvPr id="6" name="TextBox 5">
            <a:extLst>
              <a:ext uri="{FF2B5EF4-FFF2-40B4-BE49-F238E27FC236}">
                <a16:creationId xmlns:a16="http://schemas.microsoft.com/office/drawing/2014/main" id="{B5964436-DE6F-154D-B2F7-A07F7ECCC0A6}"/>
              </a:ext>
            </a:extLst>
          </p:cNvPr>
          <p:cNvSpPr txBox="1"/>
          <p:nvPr/>
        </p:nvSpPr>
        <p:spPr>
          <a:xfrm>
            <a:off x="152400" y="361950"/>
            <a:ext cx="8686800" cy="400110"/>
          </a:xfrm>
          <a:prstGeom prst="rect">
            <a:avLst/>
          </a:prstGeom>
          <a:noFill/>
          <a:ln>
            <a:noFill/>
          </a:ln>
        </p:spPr>
        <p:txBody>
          <a:bodyPr wrap="square" rtlCol="0">
            <a:spAutoFit/>
          </a:bodyPr>
          <a:lstStyle/>
          <a:p>
            <a:r>
              <a:rPr lang="en-US" sz="2000" dirty="0">
                <a:solidFill>
                  <a:srgbClr val="553278"/>
                </a:solidFill>
                <a:latin typeface="Arial" panose="020B0604020202020204" pitchFamily="34" charset="0"/>
                <a:cs typeface="Arial" panose="020B0604020202020204" pitchFamily="34" charset="0"/>
              </a:rPr>
              <a:t>Electronics</a:t>
            </a:r>
          </a:p>
        </p:txBody>
      </p:sp>
      <p:sp>
        <p:nvSpPr>
          <p:cNvPr id="7" name="TextBox 6">
            <a:extLst>
              <a:ext uri="{FF2B5EF4-FFF2-40B4-BE49-F238E27FC236}">
                <a16:creationId xmlns:a16="http://schemas.microsoft.com/office/drawing/2014/main" id="{D78A9EBE-8977-D449-994F-2F357F9C0FDA}"/>
              </a:ext>
            </a:extLst>
          </p:cNvPr>
          <p:cNvSpPr txBox="1"/>
          <p:nvPr/>
        </p:nvSpPr>
        <p:spPr>
          <a:xfrm>
            <a:off x="134389" y="943997"/>
            <a:ext cx="5375714" cy="338554"/>
          </a:xfrm>
          <a:prstGeom prst="rect">
            <a:avLst/>
          </a:prstGeom>
          <a:noFill/>
        </p:spPr>
        <p:txBody>
          <a:bodyPr wrap="square" rtlCol="0">
            <a:spAutoFit/>
          </a:bodyPr>
          <a:lstStyle/>
          <a:p>
            <a:r>
              <a:rPr lang="en-US" sz="1600" dirty="0"/>
              <a:t>Components from their SIGNA 7.0T</a:t>
            </a:r>
          </a:p>
        </p:txBody>
      </p:sp>
    </p:spTree>
    <p:extLst>
      <p:ext uri="{BB962C8B-B14F-4D97-AF65-F5344CB8AC3E}">
        <p14:creationId xmlns:p14="http://schemas.microsoft.com/office/powerpoint/2010/main" val="876209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14" descr="A close-up of a computer&#10;&#10;Description automatically generated"/>
          <p:cNvPicPr preferRelativeResize="0"/>
          <p:nvPr/>
        </p:nvPicPr>
        <p:blipFill rotWithShape="1">
          <a:blip r:embed="rId3">
            <a:alphaModFix/>
          </a:blip>
          <a:srcRect l="-81" t="2467" r="81" b="-379"/>
          <a:stretch/>
        </p:blipFill>
        <p:spPr>
          <a:xfrm>
            <a:off x="4570264" y="687246"/>
            <a:ext cx="2149427" cy="3739668"/>
          </a:xfrm>
          <a:prstGeom prst="rect">
            <a:avLst/>
          </a:prstGeom>
          <a:noFill/>
          <a:ln>
            <a:noFill/>
          </a:ln>
        </p:spPr>
      </p:pic>
      <p:pic>
        <p:nvPicPr>
          <p:cNvPr id="267" name="Google Shape;267;p14" descr="A machine with many wires and cables&#10;&#10;Description automatically generated with medium confidence"/>
          <p:cNvPicPr preferRelativeResize="0"/>
          <p:nvPr/>
        </p:nvPicPr>
        <p:blipFill rotWithShape="1">
          <a:blip r:embed="rId4">
            <a:alphaModFix/>
          </a:blip>
          <a:srcRect l="-82" t="2083" b="188"/>
          <a:stretch/>
        </p:blipFill>
        <p:spPr>
          <a:xfrm>
            <a:off x="2309866" y="687246"/>
            <a:ext cx="2151176" cy="3732588"/>
          </a:xfrm>
          <a:prstGeom prst="rect">
            <a:avLst/>
          </a:prstGeom>
          <a:noFill/>
          <a:ln>
            <a:noFill/>
          </a:ln>
        </p:spPr>
      </p:pic>
      <p:pic>
        <p:nvPicPr>
          <p:cNvPr id="268" name="Google Shape;268;p14" descr="A close up of a machine&#10;&#10;Description automatically generated"/>
          <p:cNvPicPr preferRelativeResize="0"/>
          <p:nvPr/>
        </p:nvPicPr>
        <p:blipFill rotWithShape="1">
          <a:blip r:embed="rId5">
            <a:alphaModFix/>
          </a:blip>
          <a:srcRect/>
          <a:stretch/>
        </p:blipFill>
        <p:spPr>
          <a:xfrm>
            <a:off x="101586" y="687246"/>
            <a:ext cx="2099072" cy="3729913"/>
          </a:xfrm>
          <a:prstGeom prst="rect">
            <a:avLst/>
          </a:prstGeom>
          <a:noFill/>
          <a:ln>
            <a:noFill/>
          </a:ln>
        </p:spPr>
      </p:pic>
      <p:pic>
        <p:nvPicPr>
          <p:cNvPr id="269" name="Google Shape;269;p14" descr="A close up of a machine&#10;&#10;Description automatically generated"/>
          <p:cNvPicPr preferRelativeResize="0"/>
          <p:nvPr/>
        </p:nvPicPr>
        <p:blipFill rotWithShape="1">
          <a:blip r:embed="rId6">
            <a:alphaModFix/>
          </a:blip>
          <a:srcRect t="1705" b="379"/>
          <a:stretch/>
        </p:blipFill>
        <p:spPr>
          <a:xfrm>
            <a:off x="6892990" y="677863"/>
            <a:ext cx="2149425" cy="3739810"/>
          </a:xfrm>
          <a:prstGeom prst="rect">
            <a:avLst/>
          </a:prstGeom>
          <a:noFill/>
          <a:ln>
            <a:noFill/>
          </a:ln>
        </p:spPr>
      </p:pic>
      <p:sp>
        <p:nvSpPr>
          <p:cNvPr id="270" name="Google Shape;270;p14"/>
          <p:cNvSpPr txBox="1"/>
          <p:nvPr/>
        </p:nvSpPr>
        <p:spPr>
          <a:xfrm>
            <a:off x="2309866" y="4388997"/>
            <a:ext cx="2035852"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350" b="0" i="0">
                <a:solidFill>
                  <a:srgbClr val="000000"/>
                </a:solidFill>
                <a:highlight>
                  <a:srgbClr val="FFFFFF"/>
                </a:highlight>
                <a:latin typeface="Arial"/>
                <a:ea typeface="Arial"/>
                <a:cs typeface="Arial"/>
                <a:sym typeface="Arial"/>
              </a:rPr>
              <a:t> coolant wells, pumps, and controllers</a:t>
            </a:r>
            <a:endParaRPr sz="1013">
              <a:solidFill>
                <a:schemeClr val="dk1"/>
              </a:solidFill>
              <a:latin typeface="Arial"/>
              <a:ea typeface="Arial"/>
              <a:cs typeface="Arial"/>
              <a:sym typeface="Arial"/>
            </a:endParaRPr>
          </a:p>
        </p:txBody>
      </p:sp>
      <p:sp>
        <p:nvSpPr>
          <p:cNvPr id="271" name="Google Shape;271;p14"/>
          <p:cNvSpPr txBox="1"/>
          <p:nvPr/>
        </p:nvSpPr>
        <p:spPr>
          <a:xfrm>
            <a:off x="101586" y="4396230"/>
            <a:ext cx="2095760" cy="69249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350" b="0" i="0">
                <a:solidFill>
                  <a:srgbClr val="000000"/>
                </a:solidFill>
                <a:highlight>
                  <a:srgbClr val="FFFFFF"/>
                </a:highlight>
                <a:latin typeface="Arial"/>
                <a:ea typeface="Arial"/>
                <a:cs typeface="Arial"/>
                <a:sym typeface="Arial"/>
              </a:rPr>
              <a:t>gradient power amplifiers on left and small signal electronics on right</a:t>
            </a:r>
            <a:endParaRPr/>
          </a:p>
        </p:txBody>
      </p:sp>
      <p:sp>
        <p:nvSpPr>
          <p:cNvPr id="272" name="Google Shape;272;p14"/>
          <p:cNvSpPr txBox="1"/>
          <p:nvPr/>
        </p:nvSpPr>
        <p:spPr>
          <a:xfrm>
            <a:off x="4570264" y="4374528"/>
            <a:ext cx="2151160" cy="69249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350" b="0" i="0">
                <a:solidFill>
                  <a:srgbClr val="000000"/>
                </a:solidFill>
                <a:highlight>
                  <a:srgbClr val="FFFFFF"/>
                </a:highlight>
                <a:latin typeface="Arial"/>
                <a:ea typeface="Arial"/>
                <a:cs typeface="Arial"/>
                <a:sym typeface="Arial"/>
              </a:rPr>
              <a:t> gradient power supplies and system disconnect and power distribution</a:t>
            </a:r>
            <a:endParaRPr/>
          </a:p>
        </p:txBody>
      </p:sp>
      <p:pic>
        <p:nvPicPr>
          <p:cNvPr id="273" name="Google Shape;273;p14"/>
          <p:cNvPicPr preferRelativeResize="0"/>
          <p:nvPr/>
        </p:nvPicPr>
        <p:blipFill rotWithShape="1">
          <a:blip r:embed="rId7">
            <a:alphaModFix/>
          </a:blip>
          <a:srcRect/>
          <a:stretch/>
        </p:blipFill>
        <p:spPr>
          <a:xfrm>
            <a:off x="6839915" y="4497246"/>
            <a:ext cx="2097911" cy="561856"/>
          </a:xfrm>
          <a:prstGeom prst="rect">
            <a:avLst/>
          </a:prstGeom>
          <a:noFill/>
          <a:ln>
            <a:noFill/>
          </a:ln>
        </p:spPr>
      </p:pic>
      <p:sp>
        <p:nvSpPr>
          <p:cNvPr id="274" name="Google Shape;274;p14"/>
          <p:cNvSpPr txBox="1"/>
          <p:nvPr/>
        </p:nvSpPr>
        <p:spPr>
          <a:xfrm>
            <a:off x="6943650" y="4403464"/>
            <a:ext cx="2099072" cy="69249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350" b="0" i="0">
                <a:solidFill>
                  <a:srgbClr val="000000"/>
                </a:solidFill>
                <a:highlight>
                  <a:srgbClr val="FFFFFF"/>
                </a:highlight>
                <a:latin typeface="Arial"/>
                <a:ea typeface="Arial"/>
                <a:cs typeface="Arial"/>
                <a:sym typeface="Arial"/>
              </a:rPr>
              <a:t>7T RF amplifier on left and resistive shim controller on right</a:t>
            </a:r>
            <a:endParaRPr/>
          </a:p>
        </p:txBody>
      </p:sp>
      <p:sp>
        <p:nvSpPr>
          <p:cNvPr id="275" name="Google Shape;275;p14"/>
          <p:cNvSpPr txBox="1"/>
          <p:nvPr/>
        </p:nvSpPr>
        <p:spPr>
          <a:xfrm>
            <a:off x="3578" y="322402"/>
            <a:ext cx="13981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553278"/>
                </a:solidFill>
                <a:latin typeface="Arial"/>
                <a:ea typeface="Arial"/>
                <a:cs typeface="Arial"/>
                <a:sym typeface="Arial"/>
              </a:rPr>
              <a:t>Console</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CB0190-0B79-7B6F-7DD6-34E840BD075D}"/>
              </a:ext>
            </a:extLst>
          </p:cNvPr>
          <p:cNvPicPr>
            <a:picLocks noChangeAspect="1"/>
          </p:cNvPicPr>
          <p:nvPr/>
        </p:nvPicPr>
        <p:blipFill>
          <a:blip r:embed="rId3"/>
          <a:stretch>
            <a:fillRect/>
          </a:stretch>
        </p:blipFill>
        <p:spPr>
          <a:xfrm>
            <a:off x="1066800" y="762060"/>
            <a:ext cx="6115456" cy="3124200"/>
          </a:xfrm>
          <a:prstGeom prst="rect">
            <a:avLst/>
          </a:prstGeom>
        </p:spPr>
      </p:pic>
      <p:sp>
        <p:nvSpPr>
          <p:cNvPr id="7" name="TextBox 6">
            <a:extLst>
              <a:ext uri="{FF2B5EF4-FFF2-40B4-BE49-F238E27FC236}">
                <a16:creationId xmlns:a16="http://schemas.microsoft.com/office/drawing/2014/main" id="{136F3D11-1CF1-C1C4-4E8A-6767CC7DFC4B}"/>
              </a:ext>
            </a:extLst>
          </p:cNvPr>
          <p:cNvSpPr txBox="1"/>
          <p:nvPr/>
        </p:nvSpPr>
        <p:spPr>
          <a:xfrm>
            <a:off x="1752600" y="4346097"/>
            <a:ext cx="4801314" cy="307777"/>
          </a:xfrm>
          <a:prstGeom prst="rect">
            <a:avLst/>
          </a:prstGeom>
          <a:noFill/>
        </p:spPr>
        <p:txBody>
          <a:bodyPr wrap="none" rtlCol="0">
            <a:spAutoFit/>
          </a:bodyPr>
          <a:lstStyle/>
          <a:p>
            <a:r>
              <a:rPr lang="en-US" sz="1400" dirty="0"/>
              <a:t>Adapted from van den Heuvel, </a:t>
            </a:r>
            <a:r>
              <a:rPr lang="en-US" sz="1400" dirty="0" err="1"/>
              <a:t>Scholtens</a:t>
            </a:r>
            <a:r>
              <a:rPr lang="en-US" sz="1400" dirty="0"/>
              <a:t>, and Kahn, 2019</a:t>
            </a:r>
          </a:p>
        </p:txBody>
      </p:sp>
      <p:sp>
        <p:nvSpPr>
          <p:cNvPr id="8" name="TextBox 7">
            <a:extLst>
              <a:ext uri="{FF2B5EF4-FFF2-40B4-BE49-F238E27FC236}">
                <a16:creationId xmlns:a16="http://schemas.microsoft.com/office/drawing/2014/main" id="{4EB21375-0AAB-F50B-5909-FA480BB44A60}"/>
              </a:ext>
            </a:extLst>
          </p:cNvPr>
          <p:cNvSpPr txBox="1"/>
          <p:nvPr/>
        </p:nvSpPr>
        <p:spPr>
          <a:xfrm>
            <a:off x="152400" y="361950"/>
            <a:ext cx="8686800" cy="400110"/>
          </a:xfrm>
          <a:prstGeom prst="rect">
            <a:avLst/>
          </a:prstGeom>
          <a:noFill/>
          <a:ln>
            <a:noFill/>
          </a:ln>
        </p:spPr>
        <p:txBody>
          <a:bodyPr wrap="square" rtlCol="0">
            <a:spAutoFit/>
          </a:bodyPr>
          <a:lstStyle/>
          <a:p>
            <a:r>
              <a:rPr lang="en-US" sz="2000" b="1" dirty="0">
                <a:solidFill>
                  <a:srgbClr val="553278"/>
                </a:solidFill>
                <a:latin typeface="Arial" panose="020B0604020202020204" pitchFamily="34" charset="0"/>
                <a:cs typeface="Arial" panose="020B0604020202020204" pitchFamily="34" charset="0"/>
              </a:rPr>
              <a:t>Why Ultra High Field MRI? </a:t>
            </a:r>
          </a:p>
        </p:txBody>
      </p:sp>
    </p:spTree>
    <p:extLst>
      <p:ext uri="{BB962C8B-B14F-4D97-AF65-F5344CB8AC3E}">
        <p14:creationId xmlns:p14="http://schemas.microsoft.com/office/powerpoint/2010/main" val="2861899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5"/>
          <p:cNvSpPr txBox="1"/>
          <p:nvPr/>
        </p:nvSpPr>
        <p:spPr>
          <a:xfrm>
            <a:off x="126815" y="364493"/>
            <a:ext cx="868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553278"/>
                </a:solidFill>
                <a:latin typeface="Arial"/>
                <a:ea typeface="Arial"/>
                <a:cs typeface="Arial"/>
                <a:sym typeface="Arial"/>
              </a:rPr>
              <a:t>Cryogens</a:t>
            </a:r>
            <a:endParaRPr sz="2400" b="1">
              <a:solidFill>
                <a:srgbClr val="553278"/>
              </a:solidFill>
              <a:latin typeface="Arial"/>
              <a:ea typeface="Arial"/>
              <a:cs typeface="Arial"/>
              <a:sym typeface="Arial"/>
            </a:endParaRPr>
          </a:p>
        </p:txBody>
      </p:sp>
      <p:grpSp>
        <p:nvGrpSpPr>
          <p:cNvPr id="281" name="Google Shape;281;p15"/>
          <p:cNvGrpSpPr/>
          <p:nvPr/>
        </p:nvGrpSpPr>
        <p:grpSpPr>
          <a:xfrm>
            <a:off x="2378661" y="3063209"/>
            <a:ext cx="1540239" cy="1405044"/>
            <a:chOff x="1722298" y="2323986"/>
            <a:chExt cx="2144422" cy="1956195"/>
          </a:xfrm>
        </p:grpSpPr>
        <p:pic>
          <p:nvPicPr>
            <p:cNvPr id="282" name="Google Shape;282;p15"/>
            <p:cNvPicPr preferRelativeResize="0"/>
            <p:nvPr/>
          </p:nvPicPr>
          <p:blipFill rotWithShape="1">
            <a:blip r:embed="rId3">
              <a:alphaModFix/>
            </a:blip>
            <a:srcRect/>
            <a:stretch/>
          </p:blipFill>
          <p:spPr>
            <a:xfrm>
              <a:off x="1722298" y="2323986"/>
              <a:ext cx="896549" cy="1846412"/>
            </a:xfrm>
            <a:prstGeom prst="rect">
              <a:avLst/>
            </a:prstGeom>
            <a:noFill/>
            <a:ln>
              <a:noFill/>
            </a:ln>
          </p:spPr>
        </p:pic>
        <p:pic>
          <p:nvPicPr>
            <p:cNvPr id="283" name="Google Shape;283;p15"/>
            <p:cNvPicPr preferRelativeResize="0"/>
            <p:nvPr/>
          </p:nvPicPr>
          <p:blipFill rotWithShape="1">
            <a:blip r:embed="rId4">
              <a:alphaModFix/>
            </a:blip>
            <a:srcRect/>
            <a:stretch/>
          </p:blipFill>
          <p:spPr>
            <a:xfrm>
              <a:off x="2505589" y="2326520"/>
              <a:ext cx="1361131" cy="1953661"/>
            </a:xfrm>
            <a:prstGeom prst="rect">
              <a:avLst/>
            </a:prstGeom>
            <a:noFill/>
            <a:ln>
              <a:noFill/>
            </a:ln>
          </p:spPr>
        </p:pic>
      </p:grpSp>
      <p:sp>
        <p:nvSpPr>
          <p:cNvPr id="284" name="Google Shape;284;p15"/>
          <p:cNvSpPr txBox="1"/>
          <p:nvPr/>
        </p:nvSpPr>
        <p:spPr>
          <a:xfrm>
            <a:off x="-174972" y="1103827"/>
            <a:ext cx="2681840" cy="1816200"/>
          </a:xfrm>
          <a:prstGeom prst="rect">
            <a:avLst/>
          </a:prstGeom>
          <a:noFill/>
          <a:ln>
            <a:noFill/>
          </a:ln>
        </p:spPr>
        <p:txBody>
          <a:bodyPr spcFirstLastPara="1" wrap="square" lIns="91425" tIns="45700" rIns="91425" bIns="45700" anchor="t" anchorCtr="0">
            <a:spAutoFit/>
          </a:bodyPr>
          <a:lstStyle/>
          <a:p>
            <a:pPr marL="379413" marR="0" lvl="0" indent="-146050" algn="l" rtl="0">
              <a:spcBef>
                <a:spcPts val="0"/>
              </a:spcBef>
              <a:spcAft>
                <a:spcPts val="0"/>
              </a:spcAft>
              <a:buClr>
                <a:schemeClr val="dk1"/>
              </a:buClr>
              <a:buSzPts val="1600"/>
              <a:buFont typeface="Arial"/>
              <a:buChar char="-"/>
            </a:pPr>
            <a:r>
              <a:rPr lang="en-US" sz="1600" dirty="0">
                <a:solidFill>
                  <a:schemeClr val="dk1"/>
                </a:solidFill>
                <a:latin typeface="Arial"/>
                <a:ea typeface="Arial"/>
                <a:cs typeface="Arial"/>
                <a:sym typeface="Arial"/>
              </a:rPr>
              <a:t>Cryocoolers and cryo-compressors</a:t>
            </a:r>
            <a:endParaRPr dirty="0"/>
          </a:p>
          <a:p>
            <a:pPr marL="379413" marR="0" lvl="0" indent="-146050" algn="l" rtl="0">
              <a:spcBef>
                <a:spcPts val="0"/>
              </a:spcBef>
              <a:spcAft>
                <a:spcPts val="0"/>
              </a:spcAft>
              <a:buClr>
                <a:schemeClr val="dk1"/>
              </a:buClr>
              <a:buSzPts val="1600"/>
              <a:buFont typeface="Arial"/>
              <a:buChar char="-"/>
            </a:pPr>
            <a:r>
              <a:rPr lang="en-US" sz="1600" dirty="0">
                <a:solidFill>
                  <a:schemeClr val="dk1"/>
                </a:solidFill>
                <a:latin typeface="Arial"/>
                <a:ea typeface="Arial"/>
                <a:cs typeface="Arial"/>
                <a:sym typeface="Arial"/>
              </a:rPr>
              <a:t>Pre-cooling system</a:t>
            </a:r>
            <a:endParaRPr dirty="0"/>
          </a:p>
          <a:p>
            <a:pPr marL="379413" marR="0" lvl="0" indent="-146050" algn="l" rtl="0">
              <a:spcBef>
                <a:spcPts val="0"/>
              </a:spcBef>
              <a:spcAft>
                <a:spcPts val="0"/>
              </a:spcAft>
              <a:buClr>
                <a:schemeClr val="dk1"/>
              </a:buClr>
              <a:buSzPts val="1600"/>
              <a:buFont typeface="Arial"/>
              <a:buChar char="-"/>
            </a:pPr>
            <a:r>
              <a:rPr lang="en-US" sz="1600" dirty="0" err="1">
                <a:solidFill>
                  <a:schemeClr val="dk1"/>
                </a:solidFill>
                <a:latin typeface="Arial"/>
                <a:cs typeface="Arial"/>
              </a:rPr>
              <a:t>Reliquefaction</a:t>
            </a:r>
            <a:r>
              <a:rPr lang="en-US" sz="1600" dirty="0">
                <a:solidFill>
                  <a:schemeClr val="dk1"/>
                </a:solidFill>
                <a:latin typeface="Arial"/>
                <a:cs typeface="Arial"/>
                <a:sym typeface="Arial"/>
              </a:rPr>
              <a:t> system </a:t>
            </a:r>
            <a:r>
              <a:rPr lang="en-US" sz="1600" dirty="0">
                <a:solidFill>
                  <a:schemeClr val="dk1"/>
                </a:solidFill>
                <a:latin typeface="Arial"/>
                <a:ea typeface="Arial"/>
                <a:cs typeface="Arial"/>
                <a:sym typeface="Arial"/>
              </a:rPr>
              <a:t>for zero boiloff </a:t>
            </a:r>
            <a:endParaRPr dirty="0"/>
          </a:p>
          <a:p>
            <a:pPr marL="380990" marR="0" lvl="0" indent="-279390" algn="l" rtl="0">
              <a:spcBef>
                <a:spcPts val="0"/>
              </a:spcBef>
              <a:spcAft>
                <a:spcPts val="0"/>
              </a:spcAft>
              <a:buClr>
                <a:schemeClr val="dk1"/>
              </a:buClr>
              <a:buSzPts val="1600"/>
              <a:buFont typeface="Calibri"/>
              <a:buNone/>
            </a:pPr>
            <a:endParaRPr sz="1600" dirty="0">
              <a:solidFill>
                <a:schemeClr val="dk1"/>
              </a:solidFill>
              <a:latin typeface="Arial"/>
              <a:ea typeface="Arial"/>
              <a:cs typeface="Arial"/>
              <a:sym typeface="Arial"/>
            </a:endParaRPr>
          </a:p>
          <a:p>
            <a:pPr marL="380990" marR="0" lvl="0" indent="-279390" algn="l" rtl="0">
              <a:spcBef>
                <a:spcPts val="0"/>
              </a:spcBef>
              <a:spcAft>
                <a:spcPts val="0"/>
              </a:spcAft>
              <a:buClr>
                <a:schemeClr val="dk1"/>
              </a:buClr>
              <a:buSzPts val="1600"/>
              <a:buFont typeface="Calibri"/>
              <a:buNone/>
            </a:pPr>
            <a:endParaRPr sz="1600" dirty="0">
              <a:solidFill>
                <a:schemeClr val="dk1"/>
              </a:solidFill>
              <a:latin typeface="Arial"/>
              <a:ea typeface="Arial"/>
              <a:cs typeface="Arial"/>
              <a:sym typeface="Arial"/>
            </a:endParaRPr>
          </a:p>
        </p:txBody>
      </p:sp>
      <p:pic>
        <p:nvPicPr>
          <p:cNvPr id="285" name="Google Shape;285;p15"/>
          <p:cNvPicPr preferRelativeResize="0"/>
          <p:nvPr/>
        </p:nvPicPr>
        <p:blipFill rotWithShape="1">
          <a:blip r:embed="rId5">
            <a:alphaModFix/>
          </a:blip>
          <a:srcRect/>
          <a:stretch/>
        </p:blipFill>
        <p:spPr>
          <a:xfrm>
            <a:off x="2962428" y="595325"/>
            <a:ext cx="3313418" cy="1941485"/>
          </a:xfrm>
          <a:prstGeom prst="rect">
            <a:avLst/>
          </a:prstGeom>
          <a:noFill/>
          <a:ln>
            <a:noFill/>
          </a:ln>
        </p:spPr>
      </p:pic>
      <p:pic>
        <p:nvPicPr>
          <p:cNvPr id="286" name="Google Shape;286;p15"/>
          <p:cNvPicPr preferRelativeResize="0"/>
          <p:nvPr/>
        </p:nvPicPr>
        <p:blipFill rotWithShape="1">
          <a:blip r:embed="rId6">
            <a:alphaModFix/>
          </a:blip>
          <a:srcRect/>
          <a:stretch/>
        </p:blipFill>
        <p:spPr>
          <a:xfrm>
            <a:off x="3918899" y="2920027"/>
            <a:ext cx="2281303" cy="1858980"/>
          </a:xfrm>
          <a:prstGeom prst="rect">
            <a:avLst/>
          </a:prstGeom>
          <a:noFill/>
          <a:ln>
            <a:noFill/>
          </a:ln>
        </p:spPr>
      </p:pic>
      <p:pic>
        <p:nvPicPr>
          <p:cNvPr id="287" name="Google Shape;287;p15"/>
          <p:cNvPicPr preferRelativeResize="0"/>
          <p:nvPr/>
        </p:nvPicPr>
        <p:blipFill rotWithShape="1">
          <a:blip r:embed="rId7">
            <a:alphaModFix/>
          </a:blip>
          <a:srcRect/>
          <a:stretch/>
        </p:blipFill>
        <p:spPr>
          <a:xfrm>
            <a:off x="6841771" y="2797722"/>
            <a:ext cx="1442997" cy="2103590"/>
          </a:xfrm>
          <a:prstGeom prst="rect">
            <a:avLst/>
          </a:prstGeom>
          <a:noFill/>
          <a:ln>
            <a:noFill/>
          </a:ln>
        </p:spPr>
      </p:pic>
      <p:pic>
        <p:nvPicPr>
          <p:cNvPr id="288" name="Google Shape;288;p15"/>
          <p:cNvPicPr preferRelativeResize="0"/>
          <p:nvPr/>
        </p:nvPicPr>
        <p:blipFill rotWithShape="1">
          <a:blip r:embed="rId8">
            <a:alphaModFix/>
          </a:blip>
          <a:srcRect/>
          <a:stretch/>
        </p:blipFill>
        <p:spPr>
          <a:xfrm>
            <a:off x="6607072" y="547024"/>
            <a:ext cx="1925955" cy="212661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6"/>
          <p:cNvSpPr txBox="1"/>
          <p:nvPr/>
        </p:nvSpPr>
        <p:spPr>
          <a:xfrm>
            <a:off x="152400" y="463007"/>
            <a:ext cx="8686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553278"/>
                </a:solidFill>
                <a:latin typeface="Arial"/>
                <a:ea typeface="Arial"/>
                <a:cs typeface="Arial"/>
                <a:sym typeface="Arial"/>
              </a:rPr>
              <a:t>RF coil development</a:t>
            </a:r>
            <a:endParaRPr sz="2400" b="1">
              <a:solidFill>
                <a:srgbClr val="553278"/>
              </a:solidFill>
              <a:latin typeface="Arial"/>
              <a:ea typeface="Arial"/>
              <a:cs typeface="Arial"/>
              <a:sym typeface="Arial"/>
            </a:endParaRPr>
          </a:p>
        </p:txBody>
      </p:sp>
      <p:pic>
        <p:nvPicPr>
          <p:cNvPr id="294" name="Google Shape;294;p16"/>
          <p:cNvPicPr preferRelativeResize="0"/>
          <p:nvPr/>
        </p:nvPicPr>
        <p:blipFill rotWithShape="1">
          <a:blip r:embed="rId3">
            <a:alphaModFix/>
          </a:blip>
          <a:srcRect/>
          <a:stretch/>
        </p:blipFill>
        <p:spPr>
          <a:xfrm>
            <a:off x="4768943" y="1092333"/>
            <a:ext cx="4383078" cy="2453650"/>
          </a:xfrm>
          <a:prstGeom prst="rect">
            <a:avLst/>
          </a:prstGeom>
          <a:noFill/>
          <a:ln>
            <a:noFill/>
          </a:ln>
        </p:spPr>
      </p:pic>
      <p:pic>
        <p:nvPicPr>
          <p:cNvPr id="295" name="Google Shape;295;p16"/>
          <p:cNvPicPr preferRelativeResize="0"/>
          <p:nvPr/>
        </p:nvPicPr>
        <p:blipFill rotWithShape="1">
          <a:blip r:embed="rId4">
            <a:alphaModFix/>
          </a:blip>
          <a:srcRect/>
          <a:stretch/>
        </p:blipFill>
        <p:spPr>
          <a:xfrm>
            <a:off x="120833" y="3113394"/>
            <a:ext cx="5199809" cy="1983659"/>
          </a:xfrm>
          <a:prstGeom prst="rect">
            <a:avLst/>
          </a:prstGeom>
          <a:noFill/>
          <a:ln>
            <a:noFill/>
          </a:ln>
        </p:spPr>
      </p:pic>
      <p:pic>
        <p:nvPicPr>
          <p:cNvPr id="296" name="Google Shape;296;p16"/>
          <p:cNvPicPr preferRelativeResize="0"/>
          <p:nvPr/>
        </p:nvPicPr>
        <p:blipFill rotWithShape="1">
          <a:blip r:embed="rId5">
            <a:alphaModFix/>
          </a:blip>
          <a:srcRect/>
          <a:stretch/>
        </p:blipFill>
        <p:spPr>
          <a:xfrm>
            <a:off x="152400" y="1038276"/>
            <a:ext cx="4444180" cy="19074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438150"/>
            <a:ext cx="8686800" cy="400110"/>
          </a:xfrm>
          <a:prstGeom prst="rect">
            <a:avLst/>
          </a:prstGeom>
          <a:noFill/>
          <a:ln>
            <a:noFill/>
          </a:ln>
        </p:spPr>
        <p:txBody>
          <a:bodyPr wrap="square" rtlCol="0">
            <a:spAutoFit/>
          </a:bodyPr>
          <a:lstStyle/>
          <a:p>
            <a:r>
              <a:rPr lang="en-US" sz="2000" b="1" dirty="0">
                <a:solidFill>
                  <a:srgbClr val="553278"/>
                </a:solidFill>
                <a:latin typeface="Arial" panose="020B0604020202020204" pitchFamily="34" charset="0"/>
                <a:cs typeface="Arial" panose="020B0604020202020204" pitchFamily="34" charset="0"/>
              </a:rPr>
              <a:t>Magnetic Shielding</a:t>
            </a:r>
          </a:p>
        </p:txBody>
      </p:sp>
      <p:pic>
        <p:nvPicPr>
          <p:cNvPr id="2" name="Picture 1">
            <a:extLst>
              <a:ext uri="{FF2B5EF4-FFF2-40B4-BE49-F238E27FC236}">
                <a16:creationId xmlns:a16="http://schemas.microsoft.com/office/drawing/2014/main" id="{B65378E3-F9C6-C146-A56D-6049CA40E581}"/>
              </a:ext>
            </a:extLst>
          </p:cNvPr>
          <p:cNvPicPr>
            <a:picLocks noChangeAspect="1"/>
          </p:cNvPicPr>
          <p:nvPr/>
        </p:nvPicPr>
        <p:blipFill rotWithShape="1">
          <a:blip r:embed="rId2"/>
          <a:srcRect b="19827"/>
          <a:stretch/>
        </p:blipFill>
        <p:spPr>
          <a:xfrm>
            <a:off x="152400" y="961370"/>
            <a:ext cx="4034120" cy="2120993"/>
          </a:xfrm>
          <a:prstGeom prst="rect">
            <a:avLst/>
          </a:prstGeom>
        </p:spPr>
      </p:pic>
      <p:sp>
        <p:nvSpPr>
          <p:cNvPr id="3" name="TextBox 2">
            <a:extLst>
              <a:ext uri="{FF2B5EF4-FFF2-40B4-BE49-F238E27FC236}">
                <a16:creationId xmlns:a16="http://schemas.microsoft.com/office/drawing/2014/main" id="{271D18A9-B100-B646-ACF8-A348014A3D28}"/>
              </a:ext>
            </a:extLst>
          </p:cNvPr>
          <p:cNvSpPr txBox="1"/>
          <p:nvPr/>
        </p:nvSpPr>
        <p:spPr>
          <a:xfrm>
            <a:off x="4378442" y="983884"/>
            <a:ext cx="4670771" cy="1354217"/>
          </a:xfrm>
          <a:prstGeom prst="rect">
            <a:avLst/>
          </a:prstGeom>
          <a:noFill/>
        </p:spPr>
        <p:txBody>
          <a:bodyPr wrap="square" rtlCol="0">
            <a:spAutoFit/>
          </a:bodyPr>
          <a:lstStyle/>
          <a:p>
            <a:r>
              <a:rPr lang="en-US" sz="1600" dirty="0"/>
              <a:t>In Minnesota, the 9.4T required a rectangular 350-ton (700,000 lbs.) DC magnetic shield composed of welded low-carbon steel plate 8” thick at magnet center tapering to 1” thick at the end plates </a:t>
            </a:r>
          </a:p>
          <a:p>
            <a:endParaRPr lang="en-US" sz="1600" dirty="0"/>
          </a:p>
        </p:txBody>
      </p:sp>
      <p:pic>
        <p:nvPicPr>
          <p:cNvPr id="5" name="Picture 4">
            <a:extLst>
              <a:ext uri="{FF2B5EF4-FFF2-40B4-BE49-F238E27FC236}">
                <a16:creationId xmlns:a16="http://schemas.microsoft.com/office/drawing/2014/main" id="{16841309-16C4-2B4A-A4D0-CBD0E6E3D25A}"/>
              </a:ext>
            </a:extLst>
          </p:cNvPr>
          <p:cNvPicPr>
            <a:picLocks noChangeAspect="1"/>
          </p:cNvPicPr>
          <p:nvPr/>
        </p:nvPicPr>
        <p:blipFill>
          <a:blip r:embed="rId3"/>
          <a:stretch>
            <a:fillRect/>
          </a:stretch>
        </p:blipFill>
        <p:spPr>
          <a:xfrm>
            <a:off x="4365973" y="2724151"/>
            <a:ext cx="4571998" cy="2220234"/>
          </a:xfrm>
          <a:prstGeom prst="rect">
            <a:avLst/>
          </a:prstGeom>
        </p:spPr>
      </p:pic>
    </p:spTree>
    <p:extLst>
      <p:ext uri="{BB962C8B-B14F-4D97-AF65-F5344CB8AC3E}">
        <p14:creationId xmlns:p14="http://schemas.microsoft.com/office/powerpoint/2010/main" val="2731407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10B23-8E19-866D-64FD-5524E64B8B5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50" t="23972" r="26544" b="14903"/>
          <a:stretch/>
        </p:blipFill>
        <p:spPr>
          <a:xfrm>
            <a:off x="1065925" y="2733881"/>
            <a:ext cx="3433621" cy="2105045"/>
          </a:xfrm>
          <a:prstGeom prst="rect">
            <a:avLst/>
          </a:prstGeom>
        </p:spPr>
      </p:pic>
      <p:pic>
        <p:nvPicPr>
          <p:cNvPr id="3" name="Picture 2">
            <a:extLst>
              <a:ext uri="{FF2B5EF4-FFF2-40B4-BE49-F238E27FC236}">
                <a16:creationId xmlns:a16="http://schemas.microsoft.com/office/drawing/2014/main" id="{B5F90E97-B0B5-BF92-9E18-66F4EC0F62B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506826" y="1733549"/>
            <a:ext cx="3650621" cy="2983841"/>
          </a:xfrm>
          <a:prstGeom prst="rect">
            <a:avLst/>
          </a:prstGeom>
        </p:spPr>
      </p:pic>
      <p:sp>
        <p:nvSpPr>
          <p:cNvPr id="7" name="TextBox 6">
            <a:extLst>
              <a:ext uri="{FF2B5EF4-FFF2-40B4-BE49-F238E27FC236}">
                <a16:creationId xmlns:a16="http://schemas.microsoft.com/office/drawing/2014/main" id="{D7AE22B3-5F38-9234-1EBC-219056D02E19}"/>
              </a:ext>
            </a:extLst>
          </p:cNvPr>
          <p:cNvSpPr txBox="1"/>
          <p:nvPr/>
        </p:nvSpPr>
        <p:spPr>
          <a:xfrm>
            <a:off x="106263" y="337859"/>
            <a:ext cx="3176919" cy="738664"/>
          </a:xfrm>
          <a:prstGeom prst="rect">
            <a:avLst/>
          </a:prstGeom>
          <a:noFill/>
        </p:spPr>
        <p:txBody>
          <a:bodyPr wrap="square" rtlCol="0">
            <a:spAutoFit/>
          </a:bodyPr>
          <a:lstStyle/>
          <a:p>
            <a:r>
              <a:rPr lang="en-US" sz="2100" b="1" dirty="0">
                <a:latin typeface="Arial" panose="020B0604020202020204" pitchFamily="34" charset="0"/>
                <a:cs typeface="Arial" panose="020B0604020202020204" pitchFamily="34" charset="0"/>
              </a:rPr>
              <a:t>Fringe field Simulations </a:t>
            </a:r>
          </a:p>
        </p:txBody>
      </p:sp>
      <p:sp>
        <p:nvSpPr>
          <p:cNvPr id="12" name="TextBox 11">
            <a:extLst>
              <a:ext uri="{FF2B5EF4-FFF2-40B4-BE49-F238E27FC236}">
                <a16:creationId xmlns:a16="http://schemas.microsoft.com/office/drawing/2014/main" id="{392DA292-4979-5ABA-3284-801F2A70D133}"/>
              </a:ext>
            </a:extLst>
          </p:cNvPr>
          <p:cNvSpPr txBox="1"/>
          <p:nvPr/>
        </p:nvSpPr>
        <p:spPr>
          <a:xfrm>
            <a:off x="153940" y="1236181"/>
            <a:ext cx="3039317" cy="2031325"/>
          </a:xfrm>
          <a:prstGeom prst="rect">
            <a:avLst/>
          </a:prstGeom>
          <a:noFill/>
        </p:spPr>
        <p:txBody>
          <a:bodyPr wrap="square">
            <a:spAutoFit/>
          </a:bodyPr>
          <a:lstStyle/>
          <a:p>
            <a:pPr marL="128588" indent="-128588">
              <a:buFont typeface="Arial" panose="020B0604020202020204" pitchFamily="34" charset="0"/>
              <a:buChar char="•"/>
            </a:pPr>
            <a:r>
              <a:rPr lang="en-US" sz="900" dirty="0">
                <a:latin typeface="Arial" panose="020B0604020202020204" pitchFamily="34" charset="0"/>
                <a:cs typeface="Arial" panose="020B0604020202020204" pitchFamily="34" charset="0"/>
              </a:rPr>
              <a:t>Tesla performed simulations for Office of General Services</a:t>
            </a:r>
          </a:p>
          <a:p>
            <a:pPr marL="128588" indent="-128588">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pPr marL="128588" indent="-128588">
              <a:buFont typeface="Arial" panose="020B0604020202020204" pitchFamily="34" charset="0"/>
              <a:buChar char="•"/>
            </a:pPr>
            <a:r>
              <a:rPr lang="en-US" sz="900" dirty="0">
                <a:latin typeface="Arial" panose="020B0604020202020204" pitchFamily="34" charset="0"/>
                <a:cs typeface="Arial" panose="020B0604020202020204" pitchFamily="34" charset="0"/>
              </a:rPr>
              <a:t>5 G line c.a. 10 m axially and c.a. 7.5 m radially</a:t>
            </a:r>
          </a:p>
          <a:p>
            <a:pPr marL="128588" indent="-128588">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pPr marL="128588" indent="-128588">
              <a:buFont typeface="Arial" panose="020B0604020202020204" pitchFamily="34" charset="0"/>
              <a:buChar char="•"/>
            </a:pPr>
            <a:r>
              <a:rPr lang="en-US" sz="900" dirty="0">
                <a:latin typeface="Arial" panose="020B0604020202020204" pitchFamily="34" charset="0"/>
                <a:cs typeface="Arial" panose="020B0604020202020204" pitchFamily="34" charset="0"/>
              </a:rPr>
              <a:t>9 G line inside the equipment room and control room</a:t>
            </a:r>
          </a:p>
          <a:p>
            <a:pPr marL="128588" indent="-128588">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pPr marL="128588" indent="-128588">
              <a:buFont typeface="Arial" panose="020B0604020202020204" pitchFamily="34" charset="0"/>
              <a:buChar char="•"/>
            </a:pPr>
            <a:r>
              <a:rPr lang="en-US" sz="900" dirty="0">
                <a:latin typeface="Arial" panose="020B0604020202020204" pitchFamily="34" charset="0"/>
                <a:cs typeface="Arial" panose="020B0604020202020204" pitchFamily="34" charset="0"/>
              </a:rPr>
              <a:t>Shield weight reduced from 500 tons to 350 tons now</a:t>
            </a:r>
          </a:p>
          <a:p>
            <a:pPr marL="128588" indent="-128588">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  </a:t>
            </a:r>
          </a:p>
          <a:p>
            <a:pPr marL="128588" indent="-128588">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pPr marL="128588" indent="-128588">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pPr marL="128588" indent="-128588">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endParaRPr lang="en-US" sz="900"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876F56C6-5DA8-F92D-DF67-D99D9272840D}"/>
              </a:ext>
            </a:extLst>
          </p:cNvPr>
          <p:cNvGrpSpPr/>
          <p:nvPr/>
        </p:nvGrpSpPr>
        <p:grpSpPr>
          <a:xfrm>
            <a:off x="1558844" y="3051467"/>
            <a:ext cx="2786063" cy="1665924"/>
            <a:chOff x="4543424" y="3971924"/>
            <a:chExt cx="3714751" cy="2221232"/>
          </a:xfrm>
          <a:solidFill>
            <a:schemeClr val="bg1">
              <a:lumMod val="85000"/>
            </a:schemeClr>
          </a:solidFill>
        </p:grpSpPr>
        <p:sp>
          <p:nvSpPr>
            <p:cNvPr id="15" name="Rectangle 14">
              <a:extLst>
                <a:ext uri="{FF2B5EF4-FFF2-40B4-BE49-F238E27FC236}">
                  <a16:creationId xmlns:a16="http://schemas.microsoft.com/office/drawing/2014/main" id="{F5B5264B-AE2B-FDD7-28A3-C62ADEB89D15}"/>
                </a:ext>
              </a:extLst>
            </p:cNvPr>
            <p:cNvSpPr/>
            <p:nvPr/>
          </p:nvSpPr>
          <p:spPr>
            <a:xfrm>
              <a:off x="4543424" y="3971924"/>
              <a:ext cx="3714751" cy="45719"/>
            </a:xfrm>
            <a:prstGeom prst="rect">
              <a:avLst/>
            </a:prstGeom>
            <a:grpFill/>
            <a:ln>
              <a:solidFill>
                <a:schemeClr val="tx1"/>
              </a:solid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03FFB390-A189-44B9-8F77-EB217CC52AE8}"/>
                </a:ext>
              </a:extLst>
            </p:cNvPr>
            <p:cNvSpPr/>
            <p:nvPr/>
          </p:nvSpPr>
          <p:spPr>
            <a:xfrm>
              <a:off x="5514975" y="4017643"/>
              <a:ext cx="1800225" cy="45719"/>
            </a:xfrm>
            <a:prstGeom prst="rect">
              <a:avLst/>
            </a:prstGeom>
            <a:grpFill/>
            <a:ln>
              <a:solidFill>
                <a:schemeClr val="tx1"/>
              </a:solid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52F054E-B24D-12D7-0EA1-F176AF33D353}"/>
                </a:ext>
              </a:extLst>
            </p:cNvPr>
            <p:cNvSpPr/>
            <p:nvPr/>
          </p:nvSpPr>
          <p:spPr>
            <a:xfrm>
              <a:off x="6029325" y="4063362"/>
              <a:ext cx="666750" cy="45719"/>
            </a:xfrm>
            <a:prstGeom prst="rect">
              <a:avLst/>
            </a:prstGeom>
            <a:grpFill/>
            <a:ln>
              <a:solidFill>
                <a:schemeClr val="tx1"/>
              </a:solid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5BD6A55B-1E5C-47AF-A8D5-D0D66B869BBE}"/>
                </a:ext>
              </a:extLst>
            </p:cNvPr>
            <p:cNvSpPr/>
            <p:nvPr/>
          </p:nvSpPr>
          <p:spPr>
            <a:xfrm>
              <a:off x="4543424" y="4032304"/>
              <a:ext cx="45719" cy="2160852"/>
            </a:xfrm>
            <a:prstGeom prst="rect">
              <a:avLst/>
            </a:prstGeom>
            <a:grpFill/>
            <a:ln>
              <a:solidFill>
                <a:schemeClr val="tx1"/>
              </a:solidFill>
            </a:ln>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8" name="Picture 7">
            <a:extLst>
              <a:ext uri="{FF2B5EF4-FFF2-40B4-BE49-F238E27FC236}">
                <a16:creationId xmlns:a16="http://schemas.microsoft.com/office/drawing/2014/main" id="{40DBD3A9-9382-02A3-B8DE-FFB081C92A84}"/>
              </a:ext>
            </a:extLst>
          </p:cNvPr>
          <p:cNvPicPr>
            <a:picLocks noChangeAspect="1"/>
          </p:cNvPicPr>
          <p:nvPr/>
        </p:nvPicPr>
        <p:blipFill>
          <a:blip r:embed="rId5"/>
          <a:stretch>
            <a:fillRect/>
          </a:stretch>
        </p:blipFill>
        <p:spPr>
          <a:xfrm>
            <a:off x="74055" y="4305300"/>
            <a:ext cx="991870" cy="676275"/>
          </a:xfrm>
          <a:prstGeom prst="rect">
            <a:avLst/>
          </a:prstGeom>
        </p:spPr>
      </p:pic>
      <p:pic>
        <p:nvPicPr>
          <p:cNvPr id="2" name="Picture 1" descr="A picture containing text, stationary&#10;&#10;Description automatically generated">
            <a:extLst>
              <a:ext uri="{FF2B5EF4-FFF2-40B4-BE49-F238E27FC236}">
                <a16:creationId xmlns:a16="http://schemas.microsoft.com/office/drawing/2014/main" id="{F01BB96A-6C27-4DD5-9923-29C5E3F7804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57538" y="401420"/>
            <a:ext cx="2819597" cy="2090265"/>
          </a:xfrm>
          <a:prstGeom prst="rect">
            <a:avLst/>
          </a:prstGeom>
          <a:ln>
            <a:noFill/>
          </a:ln>
        </p:spPr>
      </p:pic>
    </p:spTree>
    <p:extLst>
      <p:ext uri="{BB962C8B-B14F-4D97-AF65-F5344CB8AC3E}">
        <p14:creationId xmlns:p14="http://schemas.microsoft.com/office/powerpoint/2010/main" val="43275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C3B0B91-E89E-3DD5-8E55-2815BECADF5B}"/>
              </a:ext>
            </a:extLst>
          </p:cNvPr>
          <p:cNvGrpSpPr/>
          <p:nvPr/>
        </p:nvGrpSpPr>
        <p:grpSpPr>
          <a:xfrm>
            <a:off x="404598" y="1792025"/>
            <a:ext cx="8334804" cy="2737112"/>
            <a:chOff x="143123" y="1484492"/>
            <a:chExt cx="10556268" cy="3260274"/>
          </a:xfrm>
        </p:grpSpPr>
        <p:pic>
          <p:nvPicPr>
            <p:cNvPr id="3" name="Picture 2">
              <a:extLst>
                <a:ext uri="{FF2B5EF4-FFF2-40B4-BE49-F238E27FC236}">
                  <a16:creationId xmlns:a16="http://schemas.microsoft.com/office/drawing/2014/main" id="{A19217B4-0B90-672F-A126-28E07AD2F5B4}"/>
                </a:ext>
              </a:extLst>
            </p:cNvPr>
            <p:cNvPicPr>
              <a:picLocks noChangeAspect="1"/>
            </p:cNvPicPr>
            <p:nvPr/>
          </p:nvPicPr>
          <p:blipFill rotWithShape="1">
            <a:blip r:embed="rId2">
              <a:extLst>
                <a:ext uri="{28A0092B-C50C-407E-A947-70E740481C1C}">
                  <a14:useLocalDpi xmlns:a14="http://schemas.microsoft.com/office/drawing/2010/main" val="0"/>
                </a:ext>
              </a:extLst>
            </a:blip>
            <a:srcRect t="4624" b="5859"/>
            <a:stretch/>
          </p:blipFill>
          <p:spPr bwMode="auto">
            <a:xfrm>
              <a:off x="6613594" y="1706990"/>
              <a:ext cx="4085797" cy="2680394"/>
            </a:xfrm>
            <a:prstGeom prst="rect">
              <a:avLst/>
            </a:prstGeom>
            <a:noFill/>
            <a:ln>
              <a:noFill/>
            </a:ln>
          </p:spPr>
        </p:pic>
        <p:pic>
          <p:nvPicPr>
            <p:cNvPr id="4" name="Picture 3">
              <a:extLst>
                <a:ext uri="{FF2B5EF4-FFF2-40B4-BE49-F238E27FC236}">
                  <a16:creationId xmlns:a16="http://schemas.microsoft.com/office/drawing/2014/main" id="{8EA1FD4F-482A-1F77-3FC9-11C39CB64CFA}"/>
                </a:ext>
              </a:extLst>
            </p:cNvPr>
            <p:cNvPicPr>
              <a:picLocks noChangeAspect="1"/>
            </p:cNvPicPr>
            <p:nvPr/>
          </p:nvPicPr>
          <p:blipFill rotWithShape="1">
            <a:blip r:embed="rId3">
              <a:extLst>
                <a:ext uri="{28A0092B-C50C-407E-A947-70E740481C1C}">
                  <a14:useLocalDpi xmlns:a14="http://schemas.microsoft.com/office/drawing/2010/main" val="0"/>
                </a:ext>
              </a:extLst>
            </a:blip>
            <a:srcRect l="7743" r="7882"/>
            <a:stretch/>
          </p:blipFill>
          <p:spPr>
            <a:xfrm>
              <a:off x="143123" y="1484492"/>
              <a:ext cx="6170214" cy="3260274"/>
            </a:xfrm>
            <a:prstGeom prst="rect">
              <a:avLst/>
            </a:prstGeom>
          </p:spPr>
        </p:pic>
      </p:grpSp>
      <p:pic>
        <p:nvPicPr>
          <p:cNvPr id="5" name="Picture 4">
            <a:extLst>
              <a:ext uri="{FF2B5EF4-FFF2-40B4-BE49-F238E27FC236}">
                <a16:creationId xmlns:a16="http://schemas.microsoft.com/office/drawing/2014/main" id="{8932E23F-011A-A1B2-0EA8-EF31FF8A2E43}"/>
              </a:ext>
            </a:extLst>
          </p:cNvPr>
          <p:cNvPicPr>
            <a:picLocks noChangeAspect="1"/>
          </p:cNvPicPr>
          <p:nvPr/>
        </p:nvPicPr>
        <p:blipFill rotWithShape="1">
          <a:blip r:embed="rId4"/>
          <a:srcRect t="19689" r="25334" b="3981"/>
          <a:stretch/>
        </p:blipFill>
        <p:spPr>
          <a:xfrm>
            <a:off x="7126411" y="514350"/>
            <a:ext cx="1295214" cy="1113215"/>
          </a:xfrm>
          <a:prstGeom prst="rect">
            <a:avLst/>
          </a:prstGeom>
        </p:spPr>
      </p:pic>
      <p:sp>
        <p:nvSpPr>
          <p:cNvPr id="6" name="TextBox 5">
            <a:extLst>
              <a:ext uri="{FF2B5EF4-FFF2-40B4-BE49-F238E27FC236}">
                <a16:creationId xmlns:a16="http://schemas.microsoft.com/office/drawing/2014/main" id="{4BBCEF83-BC19-43E6-5DE4-380EF88FE4B7}"/>
              </a:ext>
            </a:extLst>
          </p:cNvPr>
          <p:cNvSpPr txBox="1"/>
          <p:nvPr/>
        </p:nvSpPr>
        <p:spPr>
          <a:xfrm>
            <a:off x="882632" y="367561"/>
            <a:ext cx="4114800" cy="415498"/>
          </a:xfrm>
          <a:prstGeom prst="rect">
            <a:avLst/>
          </a:prstGeom>
          <a:noFill/>
        </p:spPr>
        <p:txBody>
          <a:bodyPr wrap="square" rtlCol="0">
            <a:spAutoFit/>
          </a:bodyPr>
          <a:lstStyle/>
          <a:p>
            <a:r>
              <a:rPr lang="en-US" sz="2100" b="1">
                <a:latin typeface="Arial" panose="020B0604020202020204" pitchFamily="34" charset="0"/>
                <a:cs typeface="Arial" panose="020B0604020202020204" pitchFamily="34" charset="0"/>
              </a:rPr>
              <a:t>Cold-head magnetic shielding </a:t>
            </a:r>
          </a:p>
        </p:txBody>
      </p:sp>
      <p:sp>
        <p:nvSpPr>
          <p:cNvPr id="7" name="TextBox 6">
            <a:extLst>
              <a:ext uri="{FF2B5EF4-FFF2-40B4-BE49-F238E27FC236}">
                <a16:creationId xmlns:a16="http://schemas.microsoft.com/office/drawing/2014/main" id="{B13B7225-02A3-8609-164F-9742E3A58FB2}"/>
              </a:ext>
            </a:extLst>
          </p:cNvPr>
          <p:cNvSpPr txBox="1"/>
          <p:nvPr/>
        </p:nvSpPr>
        <p:spPr>
          <a:xfrm>
            <a:off x="631430" y="811604"/>
            <a:ext cx="3039317" cy="923330"/>
          </a:xfrm>
          <a:prstGeom prst="rect">
            <a:avLst/>
          </a:prstGeom>
          <a:noFill/>
        </p:spPr>
        <p:txBody>
          <a:bodyPr wrap="square">
            <a:spAutoFit/>
          </a:bodyPr>
          <a:lstStyle/>
          <a:p>
            <a:pPr marL="128588" indent="-128588">
              <a:buFont typeface="Arial" panose="020B0604020202020204" pitchFamily="34" charset="0"/>
              <a:buChar char="•"/>
            </a:pPr>
            <a:r>
              <a:rPr lang="en-US" sz="900">
                <a:latin typeface="Arial" panose="020B0604020202020204" pitchFamily="34" charset="0"/>
                <a:cs typeface="Arial" panose="020B0604020202020204" pitchFamily="34" charset="0"/>
              </a:rPr>
              <a:t>≤260 G inside the cold-head shield</a:t>
            </a:r>
          </a:p>
          <a:p>
            <a:endParaRPr lang="en-US" sz="900">
              <a:latin typeface="Arial" panose="020B0604020202020204" pitchFamily="34" charset="0"/>
              <a:cs typeface="Arial" panose="020B0604020202020204" pitchFamily="34" charset="0"/>
            </a:endParaRPr>
          </a:p>
          <a:p>
            <a:pPr marL="128588" indent="-128588">
              <a:buFont typeface="Arial" panose="020B0604020202020204" pitchFamily="34" charset="0"/>
              <a:buChar char="•"/>
            </a:pPr>
            <a:endParaRPr lang="en-US" sz="900">
              <a:latin typeface="Arial" panose="020B0604020202020204" pitchFamily="34" charset="0"/>
              <a:cs typeface="Arial" panose="020B0604020202020204" pitchFamily="34" charset="0"/>
            </a:endParaRPr>
          </a:p>
          <a:p>
            <a:pPr marL="128588" indent="-128588">
              <a:buFont typeface="Arial" panose="020B0604020202020204" pitchFamily="34" charset="0"/>
              <a:buChar char="•"/>
            </a:pPr>
            <a:endParaRPr lang="en-US" sz="900">
              <a:latin typeface="Arial" panose="020B0604020202020204" pitchFamily="34" charset="0"/>
              <a:cs typeface="Arial" panose="020B0604020202020204" pitchFamily="34" charset="0"/>
            </a:endParaRPr>
          </a:p>
          <a:p>
            <a:pPr marL="128588" indent="-128588">
              <a:buFont typeface="Arial" panose="020B0604020202020204" pitchFamily="34" charset="0"/>
              <a:buChar char="•"/>
            </a:pPr>
            <a:endParaRPr lang="en-US" sz="900">
              <a:latin typeface="Arial" panose="020B0604020202020204" pitchFamily="34" charset="0"/>
              <a:cs typeface="Arial" panose="020B0604020202020204" pitchFamily="34" charset="0"/>
            </a:endParaRPr>
          </a:p>
          <a:p>
            <a:endParaRPr lang="en-US" sz="9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6ECF7138-E47A-591A-DA3A-ACD988F29E45}"/>
              </a:ext>
            </a:extLst>
          </p:cNvPr>
          <p:cNvGrpSpPr/>
          <p:nvPr/>
        </p:nvGrpSpPr>
        <p:grpSpPr>
          <a:xfrm>
            <a:off x="5720990" y="714375"/>
            <a:ext cx="1295214" cy="957231"/>
            <a:chOff x="1231636" y="1666103"/>
            <a:chExt cx="4603685" cy="3625256"/>
          </a:xfrm>
        </p:grpSpPr>
        <p:pic>
          <p:nvPicPr>
            <p:cNvPr id="11" name="Picture 10">
              <a:extLst>
                <a:ext uri="{FF2B5EF4-FFF2-40B4-BE49-F238E27FC236}">
                  <a16:creationId xmlns:a16="http://schemas.microsoft.com/office/drawing/2014/main" id="{1C1227B8-4818-7388-E4AB-B4B587268380}"/>
                </a:ext>
              </a:extLst>
            </p:cNvPr>
            <p:cNvPicPr>
              <a:picLocks noChangeAspect="1"/>
            </p:cNvPicPr>
            <p:nvPr/>
          </p:nvPicPr>
          <p:blipFill rotWithShape="1">
            <a:blip r:embed="rId5"/>
            <a:srcRect l="33553" t="50353" r="47464" b="5566"/>
            <a:stretch/>
          </p:blipFill>
          <p:spPr>
            <a:xfrm rot="5400000">
              <a:off x="1763288" y="1134451"/>
              <a:ext cx="3540382" cy="4603685"/>
            </a:xfrm>
            <a:prstGeom prst="rect">
              <a:avLst/>
            </a:prstGeom>
          </p:spPr>
        </p:pic>
        <p:sp>
          <p:nvSpPr>
            <p:cNvPr id="12" name="Oval 11">
              <a:extLst>
                <a:ext uri="{FF2B5EF4-FFF2-40B4-BE49-F238E27FC236}">
                  <a16:creationId xmlns:a16="http://schemas.microsoft.com/office/drawing/2014/main" id="{FEEC3C02-6216-F0D6-C575-6C16ECB10011}"/>
                </a:ext>
              </a:extLst>
            </p:cNvPr>
            <p:cNvSpPr/>
            <p:nvPr/>
          </p:nvSpPr>
          <p:spPr>
            <a:xfrm>
              <a:off x="3558957" y="5188722"/>
              <a:ext cx="139960" cy="10263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Rectangle 14">
            <a:extLst>
              <a:ext uri="{FF2B5EF4-FFF2-40B4-BE49-F238E27FC236}">
                <a16:creationId xmlns:a16="http://schemas.microsoft.com/office/drawing/2014/main" id="{7B39B0CB-C10F-717B-03BA-87A2EC7731D0}"/>
              </a:ext>
            </a:extLst>
          </p:cNvPr>
          <p:cNvSpPr/>
          <p:nvPr/>
        </p:nvSpPr>
        <p:spPr>
          <a:xfrm>
            <a:off x="6090567" y="507176"/>
            <a:ext cx="639280" cy="399590"/>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53297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361950"/>
            <a:ext cx="8686800" cy="369332"/>
          </a:xfrm>
          <a:prstGeom prst="rect">
            <a:avLst/>
          </a:prstGeom>
          <a:noFill/>
          <a:ln>
            <a:noFill/>
          </a:ln>
        </p:spPr>
        <p:txBody>
          <a:bodyPr wrap="square" rtlCol="0">
            <a:spAutoFit/>
          </a:bodyPr>
          <a:lstStyle/>
          <a:p>
            <a:r>
              <a:rPr lang="en-US" b="1" dirty="0">
                <a:solidFill>
                  <a:srgbClr val="553278"/>
                </a:solidFill>
                <a:latin typeface="Arial" panose="020B0604020202020204" pitchFamily="34" charset="0"/>
                <a:cs typeface="Arial" panose="020B0604020202020204" pitchFamily="34" charset="0"/>
              </a:rPr>
              <a:t>Site Designing</a:t>
            </a:r>
          </a:p>
        </p:txBody>
      </p:sp>
      <p:pic>
        <p:nvPicPr>
          <p:cNvPr id="3" name="image5.png">
            <a:extLst>
              <a:ext uri="{FF2B5EF4-FFF2-40B4-BE49-F238E27FC236}">
                <a16:creationId xmlns:a16="http://schemas.microsoft.com/office/drawing/2014/main" id="{BE469F02-DA5E-6940-8044-6B26AC411FD4}"/>
              </a:ext>
            </a:extLst>
          </p:cNvPr>
          <p:cNvPicPr/>
          <p:nvPr/>
        </p:nvPicPr>
        <p:blipFill>
          <a:blip r:embed="rId2"/>
          <a:srcRect/>
          <a:stretch>
            <a:fillRect/>
          </a:stretch>
        </p:blipFill>
        <p:spPr>
          <a:xfrm>
            <a:off x="304799" y="895350"/>
            <a:ext cx="8121885" cy="3810000"/>
          </a:xfrm>
          <a:prstGeom prst="rect">
            <a:avLst/>
          </a:prstGeom>
          <a:ln/>
        </p:spPr>
      </p:pic>
    </p:spTree>
    <p:extLst>
      <p:ext uri="{BB962C8B-B14F-4D97-AF65-F5344CB8AC3E}">
        <p14:creationId xmlns:p14="http://schemas.microsoft.com/office/powerpoint/2010/main" val="1642395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997FB-3271-4526-C7A1-E6CC563A413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7A112DE-44B6-CB6E-485F-2418929850F7}"/>
              </a:ext>
            </a:extLst>
          </p:cNvPr>
          <p:cNvPicPr>
            <a:picLocks noChangeAspect="1"/>
          </p:cNvPicPr>
          <p:nvPr/>
        </p:nvPicPr>
        <p:blipFill>
          <a:blip r:embed="rId2"/>
          <a:stretch>
            <a:fillRect/>
          </a:stretch>
        </p:blipFill>
        <p:spPr>
          <a:xfrm>
            <a:off x="685800" y="971550"/>
            <a:ext cx="7982858" cy="3810000"/>
          </a:xfrm>
          <a:prstGeom prst="rect">
            <a:avLst/>
          </a:prstGeom>
        </p:spPr>
      </p:pic>
      <p:sp>
        <p:nvSpPr>
          <p:cNvPr id="5" name="TextBox 4">
            <a:extLst>
              <a:ext uri="{FF2B5EF4-FFF2-40B4-BE49-F238E27FC236}">
                <a16:creationId xmlns:a16="http://schemas.microsoft.com/office/drawing/2014/main" id="{087FB5C9-9ACA-78DD-819D-44450F9DB0BE}"/>
              </a:ext>
            </a:extLst>
          </p:cNvPr>
          <p:cNvSpPr txBox="1"/>
          <p:nvPr/>
        </p:nvSpPr>
        <p:spPr>
          <a:xfrm>
            <a:off x="152400" y="361950"/>
            <a:ext cx="8686800" cy="369332"/>
          </a:xfrm>
          <a:prstGeom prst="rect">
            <a:avLst/>
          </a:prstGeom>
          <a:noFill/>
          <a:ln>
            <a:noFill/>
          </a:ln>
        </p:spPr>
        <p:txBody>
          <a:bodyPr wrap="square" rtlCol="0">
            <a:spAutoFit/>
          </a:bodyPr>
          <a:lstStyle/>
          <a:p>
            <a:r>
              <a:rPr lang="en-US" b="1" dirty="0">
                <a:solidFill>
                  <a:srgbClr val="553278"/>
                </a:solidFill>
                <a:latin typeface="Arial" panose="020B0604020202020204" pitchFamily="34" charset="0"/>
                <a:cs typeface="Arial" panose="020B0604020202020204" pitchFamily="34" charset="0"/>
              </a:rPr>
              <a:t>Site Designing</a:t>
            </a:r>
          </a:p>
        </p:txBody>
      </p:sp>
    </p:spTree>
    <p:extLst>
      <p:ext uri="{BB962C8B-B14F-4D97-AF65-F5344CB8AC3E}">
        <p14:creationId xmlns:p14="http://schemas.microsoft.com/office/powerpoint/2010/main" val="1662668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B78189-B3A7-56B6-C8BB-154118B03678}"/>
              </a:ext>
            </a:extLst>
          </p:cNvPr>
          <p:cNvPicPr>
            <a:picLocks noChangeAspect="1"/>
          </p:cNvPicPr>
          <p:nvPr/>
        </p:nvPicPr>
        <p:blipFill>
          <a:blip r:embed="rId2"/>
          <a:stretch>
            <a:fillRect/>
          </a:stretch>
        </p:blipFill>
        <p:spPr>
          <a:xfrm>
            <a:off x="1524000" y="286859"/>
            <a:ext cx="5410200" cy="4569781"/>
          </a:xfrm>
          <a:prstGeom prst="rect">
            <a:avLst/>
          </a:prstGeom>
        </p:spPr>
      </p:pic>
    </p:spTree>
    <p:extLst>
      <p:ext uri="{BB962C8B-B14F-4D97-AF65-F5344CB8AC3E}">
        <p14:creationId xmlns:p14="http://schemas.microsoft.com/office/powerpoint/2010/main" val="2535295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5"/>
          <p:cNvPicPr preferRelativeResize="0"/>
          <p:nvPr/>
        </p:nvPicPr>
        <p:blipFill rotWithShape="1">
          <a:blip r:embed="rId3">
            <a:alphaModFix/>
          </a:blip>
          <a:srcRect/>
          <a:stretch/>
        </p:blipFill>
        <p:spPr>
          <a:xfrm rot="16200000">
            <a:off x="2038323" y="-1066773"/>
            <a:ext cx="4610153" cy="74675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9">
          <a:extLst>
            <a:ext uri="{FF2B5EF4-FFF2-40B4-BE49-F238E27FC236}">
              <a16:creationId xmlns:a16="http://schemas.microsoft.com/office/drawing/2014/main" id="{F22BA327-6706-DA1B-FC43-9D81B47AE4D6}"/>
            </a:ext>
          </a:extLst>
        </p:cNvPr>
        <p:cNvGrpSpPr/>
        <p:nvPr/>
      </p:nvGrpSpPr>
      <p:grpSpPr>
        <a:xfrm>
          <a:off x="0" y="0"/>
          <a:ext cx="0" cy="0"/>
          <a:chOff x="0" y="0"/>
          <a:chExt cx="0" cy="0"/>
        </a:xfrm>
      </p:grpSpPr>
      <p:pic>
        <p:nvPicPr>
          <p:cNvPr id="151" name="Google Shape;151;p5">
            <a:extLst>
              <a:ext uri="{FF2B5EF4-FFF2-40B4-BE49-F238E27FC236}">
                <a16:creationId xmlns:a16="http://schemas.microsoft.com/office/drawing/2014/main" id="{28133856-BAC1-9FAD-8C85-B20830751B26}"/>
              </a:ext>
            </a:extLst>
          </p:cNvPr>
          <p:cNvPicPr preferRelativeResize="0"/>
          <p:nvPr/>
        </p:nvPicPr>
        <p:blipFill rotWithShape="1">
          <a:blip r:embed="rId3">
            <a:alphaModFix/>
          </a:blip>
          <a:srcRect/>
          <a:stretch/>
        </p:blipFill>
        <p:spPr>
          <a:xfrm>
            <a:off x="381000" y="361950"/>
            <a:ext cx="5850486" cy="1954208"/>
          </a:xfrm>
          <a:prstGeom prst="rect">
            <a:avLst/>
          </a:prstGeom>
          <a:noFill/>
          <a:ln>
            <a:noFill/>
          </a:ln>
        </p:spPr>
      </p:pic>
      <p:pic>
        <p:nvPicPr>
          <p:cNvPr id="152" name="Google Shape;152;p5">
            <a:extLst>
              <a:ext uri="{FF2B5EF4-FFF2-40B4-BE49-F238E27FC236}">
                <a16:creationId xmlns:a16="http://schemas.microsoft.com/office/drawing/2014/main" id="{BE3D2BDD-1C57-111A-1C54-865FC9801DE1}"/>
              </a:ext>
            </a:extLst>
          </p:cNvPr>
          <p:cNvPicPr preferRelativeResize="0"/>
          <p:nvPr/>
        </p:nvPicPr>
        <p:blipFill rotWithShape="1">
          <a:blip r:embed="rId4">
            <a:alphaModFix/>
          </a:blip>
          <a:srcRect/>
          <a:stretch/>
        </p:blipFill>
        <p:spPr>
          <a:xfrm>
            <a:off x="3657600" y="2316158"/>
            <a:ext cx="3985846" cy="3012558"/>
          </a:xfrm>
          <a:prstGeom prst="rect">
            <a:avLst/>
          </a:prstGeom>
          <a:noFill/>
          <a:ln>
            <a:noFill/>
          </a:ln>
        </p:spPr>
      </p:pic>
    </p:spTree>
    <p:extLst>
      <p:ext uri="{BB962C8B-B14F-4D97-AF65-F5344CB8AC3E}">
        <p14:creationId xmlns:p14="http://schemas.microsoft.com/office/powerpoint/2010/main" val="3386203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0CF8CC-E496-3A40-8827-1EC4D429FC70}"/>
              </a:ext>
            </a:extLst>
          </p:cNvPr>
          <p:cNvSpPr/>
          <p:nvPr/>
        </p:nvSpPr>
        <p:spPr>
          <a:xfrm>
            <a:off x="3806315" y="2722843"/>
            <a:ext cx="5257800" cy="1754326"/>
          </a:xfrm>
          <a:prstGeom prst="rect">
            <a:avLst/>
          </a:prstGeom>
        </p:spPr>
        <p:txBody>
          <a:bodyPr wrap="square">
            <a:spAutoFit/>
          </a:bodyPr>
          <a:lstStyle/>
          <a:p>
            <a:r>
              <a:rPr lang="en-US" u="sng" dirty="0">
                <a:solidFill>
                  <a:srgbClr val="505050"/>
                </a:solidFill>
                <a:latin typeface="NexusSerif"/>
              </a:rPr>
              <a:t>Challenges</a:t>
            </a:r>
          </a:p>
          <a:p>
            <a:pPr marL="285750" indent="-285750">
              <a:buFont typeface="Arial" panose="020B0604020202020204" pitchFamily="34" charset="0"/>
              <a:buChar char="•"/>
            </a:pPr>
            <a:r>
              <a:rPr lang="en-US" dirty="0"/>
              <a:t>Non-uniform radiofrequency fields</a:t>
            </a:r>
          </a:p>
          <a:p>
            <a:pPr marL="285750" indent="-285750">
              <a:buFont typeface="Arial" panose="020B0604020202020204" pitchFamily="34" charset="0"/>
              <a:buChar char="•"/>
            </a:pPr>
            <a:r>
              <a:rPr lang="en-US" dirty="0"/>
              <a:t>Enhanced susceptibility artifacts</a:t>
            </a:r>
          </a:p>
          <a:p>
            <a:pPr marL="285750" indent="-285750">
              <a:buFont typeface="Arial" panose="020B0604020202020204" pitchFamily="34" charset="0"/>
              <a:buChar char="•"/>
            </a:pPr>
            <a:r>
              <a:rPr lang="en-US" dirty="0"/>
              <a:t>Higher radiofrequency energy deposition in the tissue. </a:t>
            </a:r>
          </a:p>
          <a:p>
            <a:endParaRPr lang="en-US" b="0" i="0" dirty="0">
              <a:solidFill>
                <a:srgbClr val="2E2E2E"/>
              </a:solidFill>
              <a:effectLst/>
              <a:latin typeface="NexusSerif"/>
            </a:endParaRPr>
          </a:p>
        </p:txBody>
      </p:sp>
      <p:sp>
        <p:nvSpPr>
          <p:cNvPr id="6" name="Rectangle 5">
            <a:extLst>
              <a:ext uri="{FF2B5EF4-FFF2-40B4-BE49-F238E27FC236}">
                <a16:creationId xmlns:a16="http://schemas.microsoft.com/office/drawing/2014/main" id="{DA7BF0F5-07BE-6D4C-B4DD-3FA42ED81083}"/>
              </a:ext>
            </a:extLst>
          </p:cNvPr>
          <p:cNvSpPr/>
          <p:nvPr/>
        </p:nvSpPr>
        <p:spPr>
          <a:xfrm>
            <a:off x="3807011" y="1040451"/>
            <a:ext cx="5257800" cy="1754326"/>
          </a:xfrm>
          <a:prstGeom prst="rect">
            <a:avLst/>
          </a:prstGeom>
        </p:spPr>
        <p:txBody>
          <a:bodyPr wrap="square" anchor="t">
            <a:spAutoFit/>
          </a:bodyPr>
          <a:lstStyle/>
          <a:p>
            <a:r>
              <a:rPr lang="en-US" u="sng" dirty="0">
                <a:solidFill>
                  <a:srgbClr val="505050"/>
                </a:solidFill>
                <a:latin typeface="NexusSerif"/>
              </a:rPr>
              <a:t>Advantages</a:t>
            </a:r>
          </a:p>
          <a:p>
            <a:pPr marL="285750" indent="-285750">
              <a:buFont typeface="Arial" panose="020B0604020202020204" pitchFamily="34" charset="0"/>
              <a:buChar char="•"/>
            </a:pPr>
            <a:r>
              <a:rPr lang="en-US" dirty="0"/>
              <a:t>Gains in signal-to-noise and contrast-to-noise ratio that allow finer structures to be visualized </a:t>
            </a:r>
          </a:p>
          <a:p>
            <a:pPr marL="285750" indent="-285750">
              <a:buFont typeface="Arial" panose="020B0604020202020204" pitchFamily="34" charset="0"/>
              <a:buChar char="•"/>
            </a:pPr>
            <a:r>
              <a:rPr lang="en-US" dirty="0"/>
              <a:t>Smaller physiological effects to be detected. </a:t>
            </a:r>
          </a:p>
          <a:p>
            <a:pPr marL="285750" indent="-285750">
              <a:buFont typeface="Arial" panose="020B0604020202020204" pitchFamily="34" charset="0"/>
              <a:buChar char="•"/>
            </a:pPr>
            <a:r>
              <a:rPr lang="en-US" dirty="0"/>
              <a:t>Greater Spectral resolution</a:t>
            </a:r>
          </a:p>
          <a:p>
            <a:endParaRPr lang="en-US" b="0" i="0" dirty="0">
              <a:solidFill>
                <a:srgbClr val="2E2E2E"/>
              </a:solidFill>
              <a:effectLst/>
              <a:latin typeface="NexusSerif"/>
            </a:endParaRPr>
          </a:p>
        </p:txBody>
      </p:sp>
      <p:sp>
        <p:nvSpPr>
          <p:cNvPr id="8" name="TextBox 7">
            <a:extLst>
              <a:ext uri="{FF2B5EF4-FFF2-40B4-BE49-F238E27FC236}">
                <a16:creationId xmlns:a16="http://schemas.microsoft.com/office/drawing/2014/main" id="{9116C1D1-8784-4A43-9E9A-155DE26C7E9F}"/>
              </a:ext>
            </a:extLst>
          </p:cNvPr>
          <p:cNvSpPr txBox="1"/>
          <p:nvPr/>
        </p:nvSpPr>
        <p:spPr>
          <a:xfrm>
            <a:off x="152400" y="361950"/>
            <a:ext cx="8686800" cy="400110"/>
          </a:xfrm>
          <a:prstGeom prst="rect">
            <a:avLst/>
          </a:prstGeom>
          <a:noFill/>
          <a:ln>
            <a:noFill/>
          </a:ln>
        </p:spPr>
        <p:txBody>
          <a:bodyPr wrap="square" rtlCol="0">
            <a:spAutoFit/>
          </a:bodyPr>
          <a:lstStyle/>
          <a:p>
            <a:r>
              <a:rPr lang="en-US" sz="2000" b="1" dirty="0">
                <a:solidFill>
                  <a:srgbClr val="553278"/>
                </a:solidFill>
                <a:latin typeface="Arial" panose="020B0604020202020204" pitchFamily="34" charset="0"/>
                <a:cs typeface="Arial" panose="020B0604020202020204" pitchFamily="34" charset="0"/>
              </a:rPr>
              <a:t>Why Ultra High Field MRI? </a:t>
            </a:r>
          </a:p>
        </p:txBody>
      </p:sp>
      <p:pic>
        <p:nvPicPr>
          <p:cNvPr id="9" name="Picture 8">
            <a:extLst>
              <a:ext uri="{FF2B5EF4-FFF2-40B4-BE49-F238E27FC236}">
                <a16:creationId xmlns:a16="http://schemas.microsoft.com/office/drawing/2014/main" id="{DF01B817-E0D7-4F49-9C8C-CF65E40106BC}"/>
              </a:ext>
            </a:extLst>
          </p:cNvPr>
          <p:cNvPicPr>
            <a:picLocks noChangeAspect="1"/>
          </p:cNvPicPr>
          <p:nvPr/>
        </p:nvPicPr>
        <p:blipFill>
          <a:blip r:embed="rId3"/>
          <a:stretch>
            <a:fillRect/>
          </a:stretch>
        </p:blipFill>
        <p:spPr>
          <a:xfrm>
            <a:off x="76200" y="1271173"/>
            <a:ext cx="3700200" cy="2292319"/>
          </a:xfrm>
          <a:prstGeom prst="rect">
            <a:avLst/>
          </a:prstGeom>
        </p:spPr>
      </p:pic>
    </p:spTree>
    <p:extLst>
      <p:ext uri="{BB962C8B-B14F-4D97-AF65-F5344CB8AC3E}">
        <p14:creationId xmlns:p14="http://schemas.microsoft.com/office/powerpoint/2010/main" val="1353276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619124-9320-0318-500F-559D3D75FBB0}"/>
              </a:ext>
            </a:extLst>
          </p:cNvPr>
          <p:cNvPicPr>
            <a:picLocks noChangeAspect="1"/>
          </p:cNvPicPr>
          <p:nvPr/>
        </p:nvPicPr>
        <p:blipFill>
          <a:blip r:embed="rId2"/>
          <a:stretch>
            <a:fillRect/>
          </a:stretch>
        </p:blipFill>
        <p:spPr>
          <a:xfrm>
            <a:off x="152400" y="742950"/>
            <a:ext cx="3519946" cy="3771900"/>
          </a:xfrm>
          <a:prstGeom prst="rect">
            <a:avLst/>
          </a:prstGeom>
        </p:spPr>
      </p:pic>
      <p:pic>
        <p:nvPicPr>
          <p:cNvPr id="7" name="Picture 6">
            <a:extLst>
              <a:ext uri="{FF2B5EF4-FFF2-40B4-BE49-F238E27FC236}">
                <a16:creationId xmlns:a16="http://schemas.microsoft.com/office/drawing/2014/main" id="{532F8630-2596-42C9-0B7C-67EF566E7A3C}"/>
              </a:ext>
            </a:extLst>
          </p:cNvPr>
          <p:cNvPicPr>
            <a:picLocks noChangeAspect="1"/>
          </p:cNvPicPr>
          <p:nvPr/>
        </p:nvPicPr>
        <p:blipFill>
          <a:blip r:embed="rId3"/>
          <a:stretch>
            <a:fillRect/>
          </a:stretch>
        </p:blipFill>
        <p:spPr>
          <a:xfrm>
            <a:off x="4591692" y="707633"/>
            <a:ext cx="2951681" cy="4019550"/>
          </a:xfrm>
          <a:prstGeom prst="rect">
            <a:avLst/>
          </a:prstGeom>
        </p:spPr>
      </p:pic>
      <p:sp>
        <p:nvSpPr>
          <p:cNvPr id="2" name="TextBox 1">
            <a:extLst>
              <a:ext uri="{FF2B5EF4-FFF2-40B4-BE49-F238E27FC236}">
                <a16:creationId xmlns:a16="http://schemas.microsoft.com/office/drawing/2014/main" id="{8CDAB34E-4C5D-1A69-ED98-E01865509882}"/>
              </a:ext>
            </a:extLst>
          </p:cNvPr>
          <p:cNvSpPr txBox="1"/>
          <p:nvPr/>
        </p:nvSpPr>
        <p:spPr>
          <a:xfrm>
            <a:off x="152400" y="361950"/>
            <a:ext cx="8686800" cy="369332"/>
          </a:xfrm>
          <a:prstGeom prst="rect">
            <a:avLst/>
          </a:prstGeom>
          <a:noFill/>
          <a:ln>
            <a:noFill/>
          </a:ln>
        </p:spPr>
        <p:txBody>
          <a:bodyPr wrap="square" rtlCol="0">
            <a:spAutoFit/>
          </a:bodyPr>
          <a:lstStyle/>
          <a:p>
            <a:r>
              <a:rPr lang="en-US" b="1" dirty="0">
                <a:solidFill>
                  <a:srgbClr val="553278"/>
                </a:solidFill>
                <a:latin typeface="Arial" panose="020B0604020202020204" pitchFamily="34" charset="0"/>
                <a:cs typeface="Arial" panose="020B0604020202020204" pitchFamily="34" charset="0"/>
              </a:rPr>
              <a:t>Site Designing</a:t>
            </a:r>
          </a:p>
        </p:txBody>
      </p:sp>
    </p:spTree>
    <p:extLst>
      <p:ext uri="{BB962C8B-B14F-4D97-AF65-F5344CB8AC3E}">
        <p14:creationId xmlns:p14="http://schemas.microsoft.com/office/powerpoint/2010/main" val="1827516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3" name="Google Shape;143;p4" descr="A building with a lawn and grass&#10;&#10;Description automatically generated"/>
          <p:cNvPicPr preferRelativeResize="0"/>
          <p:nvPr/>
        </p:nvPicPr>
        <p:blipFill rotWithShape="1">
          <a:blip r:embed="rId3">
            <a:alphaModFix/>
          </a:blip>
          <a:srcRect/>
          <a:stretch/>
        </p:blipFill>
        <p:spPr>
          <a:xfrm>
            <a:off x="152400" y="1021317"/>
            <a:ext cx="4489056" cy="2693433"/>
          </a:xfrm>
          <a:prstGeom prst="rect">
            <a:avLst/>
          </a:prstGeom>
          <a:noFill/>
          <a:ln>
            <a:noFill/>
          </a:ln>
        </p:spPr>
      </p:pic>
      <p:sp>
        <p:nvSpPr>
          <p:cNvPr id="144" name="Google Shape;144;p4"/>
          <p:cNvSpPr txBox="1"/>
          <p:nvPr/>
        </p:nvSpPr>
        <p:spPr>
          <a:xfrm>
            <a:off x="4800600" y="1067285"/>
            <a:ext cx="4191000" cy="24621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Arial"/>
                <a:ea typeface="Arial"/>
                <a:cs typeface="Arial"/>
                <a:sym typeface="Arial"/>
              </a:rPr>
              <a:t>Current schedule:</a:t>
            </a:r>
            <a:endParaRPr sz="1600" dirty="0"/>
          </a:p>
          <a:p>
            <a:pPr marL="213995" marR="0" lvl="0" indent="-213995" algn="l" rtl="0">
              <a:spcBef>
                <a:spcPts val="0"/>
              </a:spcBef>
              <a:spcAft>
                <a:spcPts val="0"/>
              </a:spcAft>
              <a:buClr>
                <a:schemeClr val="dk1"/>
              </a:buClr>
              <a:buSzPts val="1600"/>
              <a:buFont typeface="Arial"/>
              <a:buChar char="•"/>
            </a:pPr>
            <a:r>
              <a:rPr lang="en-US" sz="1400" dirty="0">
                <a:solidFill>
                  <a:schemeClr val="dk1"/>
                </a:solidFill>
                <a:latin typeface="Arial"/>
                <a:ea typeface="Arial"/>
                <a:cs typeface="Arial"/>
                <a:sym typeface="Arial"/>
              </a:rPr>
              <a:t>100% submission for review and comment: </a:t>
            </a:r>
            <a:r>
              <a:rPr lang="en-US" sz="1400" i="1" dirty="0">
                <a:solidFill>
                  <a:schemeClr val="dk1"/>
                </a:solidFill>
                <a:latin typeface="Arial"/>
                <a:ea typeface="Arial"/>
                <a:cs typeface="Arial"/>
                <a:sym typeface="Arial"/>
              </a:rPr>
              <a:t>August 2024</a:t>
            </a:r>
            <a:endParaRPr sz="1600" dirty="0"/>
          </a:p>
          <a:p>
            <a:pPr marL="213995" marR="0" lvl="0" indent="-213995" algn="l" rtl="0">
              <a:spcBef>
                <a:spcPts val="0"/>
              </a:spcBef>
              <a:spcAft>
                <a:spcPts val="0"/>
              </a:spcAft>
              <a:buClr>
                <a:schemeClr val="dk1"/>
              </a:buClr>
              <a:buSzPts val="1600"/>
              <a:buFont typeface="Arial"/>
              <a:buChar char="•"/>
            </a:pPr>
            <a:r>
              <a:rPr lang="en-US" sz="1400" dirty="0">
                <a:solidFill>
                  <a:schemeClr val="dk1"/>
                </a:solidFill>
                <a:latin typeface="Arial"/>
                <a:ea typeface="Arial"/>
                <a:cs typeface="Arial"/>
                <a:sym typeface="Arial"/>
              </a:rPr>
              <a:t>Final Submission Check: </a:t>
            </a:r>
            <a:r>
              <a:rPr lang="en-US" sz="1400" i="1" dirty="0">
                <a:solidFill>
                  <a:schemeClr val="dk1"/>
                </a:solidFill>
                <a:latin typeface="Arial"/>
                <a:ea typeface="Arial"/>
                <a:cs typeface="Arial"/>
                <a:sym typeface="Arial"/>
              </a:rPr>
              <a:t>June 2025</a:t>
            </a:r>
            <a:endParaRPr sz="1600" dirty="0"/>
          </a:p>
          <a:p>
            <a:pPr marL="213995" marR="0" lvl="0" indent="-213995" algn="l" rtl="0">
              <a:spcBef>
                <a:spcPts val="0"/>
              </a:spcBef>
              <a:spcAft>
                <a:spcPts val="0"/>
              </a:spcAft>
              <a:buClr>
                <a:schemeClr val="dk1"/>
              </a:buClr>
              <a:buSzPts val="1600"/>
              <a:buFont typeface="Arial"/>
              <a:buChar char="•"/>
            </a:pPr>
            <a:r>
              <a:rPr lang="en-US" sz="1400" dirty="0">
                <a:solidFill>
                  <a:schemeClr val="dk1"/>
                </a:solidFill>
                <a:latin typeface="Arial"/>
                <a:ea typeface="Arial"/>
                <a:cs typeface="Arial"/>
                <a:sym typeface="Arial"/>
              </a:rPr>
              <a:t>Bidding for Construction: </a:t>
            </a:r>
            <a:r>
              <a:rPr lang="en-US" sz="1400" i="1" dirty="0">
                <a:solidFill>
                  <a:schemeClr val="dk1"/>
                </a:solidFill>
                <a:latin typeface="Arial"/>
                <a:ea typeface="Arial"/>
                <a:cs typeface="Arial"/>
                <a:sym typeface="Arial"/>
              </a:rPr>
              <a:t>July 2025-October 2025</a:t>
            </a:r>
            <a:endParaRPr sz="1600" dirty="0"/>
          </a:p>
          <a:p>
            <a:pPr marL="213995" marR="0" lvl="0" indent="-213995" algn="l" rtl="0">
              <a:spcBef>
                <a:spcPts val="0"/>
              </a:spcBef>
              <a:spcAft>
                <a:spcPts val="0"/>
              </a:spcAft>
              <a:buClr>
                <a:schemeClr val="dk1"/>
              </a:buClr>
              <a:buSzPts val="1600"/>
              <a:buFont typeface="Arial"/>
              <a:buChar char="•"/>
            </a:pPr>
            <a:r>
              <a:rPr lang="en-US" sz="1400" dirty="0">
                <a:solidFill>
                  <a:schemeClr val="dk1"/>
                </a:solidFill>
                <a:latin typeface="Arial"/>
                <a:ea typeface="Arial"/>
                <a:cs typeface="Arial"/>
                <a:sym typeface="Arial"/>
              </a:rPr>
              <a:t>Award for Contractor: Nov 2025</a:t>
            </a:r>
            <a:endParaRPr sz="1600" dirty="0"/>
          </a:p>
          <a:p>
            <a:pPr marL="213995" marR="0" lvl="0" indent="-213995" algn="l" rtl="0">
              <a:spcBef>
                <a:spcPts val="0"/>
              </a:spcBef>
              <a:spcAft>
                <a:spcPts val="0"/>
              </a:spcAft>
              <a:buClr>
                <a:schemeClr val="dk1"/>
              </a:buClr>
              <a:buSzPts val="1600"/>
              <a:buFont typeface="Arial"/>
              <a:buChar char="•"/>
            </a:pPr>
            <a:r>
              <a:rPr lang="en-US" sz="1400" dirty="0">
                <a:solidFill>
                  <a:schemeClr val="dk1"/>
                </a:solidFill>
                <a:latin typeface="Arial"/>
                <a:ea typeface="Arial"/>
                <a:cs typeface="Arial"/>
                <a:sym typeface="Arial"/>
              </a:rPr>
              <a:t>Start construction: </a:t>
            </a:r>
            <a:r>
              <a:rPr lang="en-US" sz="1400" i="1" dirty="0">
                <a:solidFill>
                  <a:schemeClr val="dk1"/>
                </a:solidFill>
                <a:latin typeface="Arial"/>
                <a:ea typeface="Arial"/>
                <a:cs typeface="Arial"/>
                <a:sym typeface="Arial"/>
              </a:rPr>
              <a:t>March 2025</a:t>
            </a:r>
            <a:endParaRPr sz="1600" dirty="0"/>
          </a:p>
          <a:p>
            <a:pPr marL="213995" marR="0" lvl="0" indent="-213995" algn="l" rtl="0">
              <a:spcBef>
                <a:spcPts val="0"/>
              </a:spcBef>
              <a:spcAft>
                <a:spcPts val="0"/>
              </a:spcAft>
              <a:buClr>
                <a:schemeClr val="dk1"/>
              </a:buClr>
              <a:buSzPts val="1600"/>
              <a:buFont typeface="Arial"/>
              <a:buChar char="•"/>
            </a:pPr>
            <a:r>
              <a:rPr lang="en-US" sz="1400" dirty="0">
                <a:solidFill>
                  <a:schemeClr val="dk1"/>
                </a:solidFill>
                <a:latin typeface="Arial"/>
                <a:ea typeface="Arial"/>
                <a:cs typeface="Arial"/>
                <a:sym typeface="Arial"/>
              </a:rPr>
              <a:t>Substantial completion: </a:t>
            </a:r>
            <a:r>
              <a:rPr lang="en-US" sz="1400" i="1" dirty="0">
                <a:solidFill>
                  <a:schemeClr val="dk1"/>
                </a:solidFill>
                <a:latin typeface="Arial"/>
                <a:ea typeface="Arial"/>
                <a:cs typeface="Arial"/>
                <a:sym typeface="Arial"/>
              </a:rPr>
              <a:t>May 2027</a:t>
            </a:r>
            <a:endParaRPr sz="1600" dirty="0"/>
          </a:p>
          <a:p>
            <a:pPr marL="213995" marR="0" lvl="0" indent="-213995" algn="l" rtl="0">
              <a:spcBef>
                <a:spcPts val="0"/>
              </a:spcBef>
              <a:spcAft>
                <a:spcPts val="0"/>
              </a:spcAft>
              <a:buClr>
                <a:schemeClr val="dk1"/>
              </a:buClr>
              <a:buSzPts val="1600"/>
              <a:buFont typeface="Arial"/>
              <a:buChar char="•"/>
            </a:pPr>
            <a:r>
              <a:rPr lang="en-US" sz="1400" dirty="0">
                <a:solidFill>
                  <a:schemeClr val="dk1"/>
                </a:solidFill>
                <a:latin typeface="Arial"/>
                <a:ea typeface="Arial"/>
                <a:cs typeface="Arial"/>
                <a:sym typeface="Arial"/>
              </a:rPr>
              <a:t>Finalize construction: </a:t>
            </a:r>
            <a:r>
              <a:rPr lang="en-US" sz="1400" i="1" dirty="0">
                <a:solidFill>
                  <a:schemeClr val="dk1"/>
                </a:solidFill>
                <a:latin typeface="Arial"/>
                <a:ea typeface="Arial"/>
                <a:cs typeface="Arial"/>
                <a:sym typeface="Arial"/>
              </a:rPr>
              <a:t>September 2027</a:t>
            </a:r>
            <a:endParaRPr sz="1600"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FA1FC48A-642B-1AAB-60D3-467E2D804261}"/>
              </a:ext>
            </a:extLst>
          </p:cNvPr>
          <p:cNvSpPr txBox="1"/>
          <p:nvPr/>
        </p:nvSpPr>
        <p:spPr>
          <a:xfrm>
            <a:off x="152400" y="361950"/>
            <a:ext cx="8686800" cy="369332"/>
          </a:xfrm>
          <a:prstGeom prst="rect">
            <a:avLst/>
          </a:prstGeom>
          <a:noFill/>
          <a:ln>
            <a:noFill/>
          </a:ln>
        </p:spPr>
        <p:txBody>
          <a:bodyPr wrap="square" rtlCol="0">
            <a:spAutoFit/>
          </a:bodyPr>
          <a:lstStyle/>
          <a:p>
            <a:r>
              <a:rPr lang="en-US" b="1" dirty="0">
                <a:solidFill>
                  <a:srgbClr val="553278"/>
                </a:solidFill>
                <a:latin typeface="Arial" panose="020B0604020202020204" pitchFamily="34" charset="0"/>
                <a:cs typeface="Arial" panose="020B0604020202020204" pitchFamily="34" charset="0"/>
              </a:rPr>
              <a:t>Site Designing</a:t>
            </a:r>
          </a:p>
        </p:txBody>
      </p:sp>
      <p:pic>
        <p:nvPicPr>
          <p:cNvPr id="5122" name="Picture 2" descr="Franco Alexander CMI">
            <a:extLst>
              <a:ext uri="{FF2B5EF4-FFF2-40B4-BE49-F238E27FC236}">
                <a16:creationId xmlns:a16="http://schemas.microsoft.com/office/drawing/2014/main" id="{6E09C1A2-8FAF-801D-FDB0-73E4D4007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49" y="2746373"/>
            <a:ext cx="95251" cy="95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13362C-E633-12F1-54AF-656A3FAD3994}"/>
              </a:ext>
            </a:extLst>
          </p:cNvPr>
          <p:cNvPicPr>
            <a:picLocks noChangeAspect="1"/>
          </p:cNvPicPr>
          <p:nvPr/>
        </p:nvPicPr>
        <p:blipFill>
          <a:blip r:embed="rId2"/>
          <a:stretch>
            <a:fillRect/>
          </a:stretch>
        </p:blipFill>
        <p:spPr>
          <a:xfrm>
            <a:off x="1110953" y="137054"/>
            <a:ext cx="6737647" cy="5006446"/>
          </a:xfrm>
          <a:prstGeom prst="rect">
            <a:avLst/>
          </a:prstGeom>
        </p:spPr>
      </p:pic>
    </p:spTree>
    <p:extLst>
      <p:ext uri="{BB962C8B-B14F-4D97-AF65-F5344CB8AC3E}">
        <p14:creationId xmlns:p14="http://schemas.microsoft.com/office/powerpoint/2010/main" val="2671709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BFA555-E77D-794B-A214-BDA1CE26231C}"/>
              </a:ext>
            </a:extLst>
          </p:cNvPr>
          <p:cNvSpPr txBox="1"/>
          <p:nvPr/>
        </p:nvSpPr>
        <p:spPr>
          <a:xfrm>
            <a:off x="609600" y="2058575"/>
            <a:ext cx="7696200" cy="523220"/>
          </a:xfrm>
          <a:prstGeom prst="rect">
            <a:avLst/>
          </a:prstGeom>
          <a:noFill/>
          <a:ln>
            <a:noFill/>
          </a:ln>
        </p:spPr>
        <p:txBody>
          <a:bodyPr wrap="square" rtlCol="0">
            <a:spAutoFit/>
          </a:bodyPr>
          <a:lstStyle/>
          <a:p>
            <a:pPr algn="ctr"/>
            <a:r>
              <a:rPr lang="en-US" sz="2800" b="1" dirty="0">
                <a:solidFill>
                  <a:srgbClr val="553278"/>
                </a:solidFill>
                <a:latin typeface="Arial" panose="020B0604020202020204" pitchFamily="34" charset="0"/>
                <a:cs typeface="Arial" panose="020B0604020202020204" pitchFamily="34" charset="0"/>
              </a:rPr>
              <a:t>Team and Collaborators</a:t>
            </a:r>
          </a:p>
        </p:txBody>
      </p:sp>
    </p:spTree>
    <p:extLst>
      <p:ext uri="{BB962C8B-B14F-4D97-AF65-F5344CB8AC3E}">
        <p14:creationId xmlns:p14="http://schemas.microsoft.com/office/powerpoint/2010/main" val="1815645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C0DA7B-57B7-A740-9C6E-E8A4DA22134E}"/>
              </a:ext>
            </a:extLst>
          </p:cNvPr>
          <p:cNvSpPr txBox="1"/>
          <p:nvPr/>
        </p:nvSpPr>
        <p:spPr>
          <a:xfrm>
            <a:off x="542627" y="819150"/>
            <a:ext cx="1141146" cy="3416320"/>
          </a:xfrm>
          <a:prstGeom prst="rect">
            <a:avLst/>
          </a:prstGeom>
          <a:noFill/>
        </p:spPr>
        <p:txBody>
          <a:bodyPr wrap="none" rtlCol="0">
            <a:spAutoFit/>
          </a:bodyPr>
          <a:lstStyle/>
          <a:p>
            <a:r>
              <a:rPr lang="en-US" u="sng" dirty="0"/>
              <a:t>NKI</a:t>
            </a:r>
          </a:p>
          <a:p>
            <a:r>
              <a:rPr lang="en-US" dirty="0"/>
              <a:t>Vaughan</a:t>
            </a:r>
          </a:p>
          <a:p>
            <a:r>
              <a:rPr lang="en-US" dirty="0"/>
              <a:t>Franco</a:t>
            </a:r>
          </a:p>
          <a:p>
            <a:r>
              <a:rPr lang="en-US" dirty="0"/>
              <a:t>Zia</a:t>
            </a:r>
          </a:p>
          <a:p>
            <a:r>
              <a:rPr lang="en-US" dirty="0"/>
              <a:t>Roe</a:t>
            </a:r>
          </a:p>
          <a:p>
            <a:r>
              <a:rPr lang="en-US" dirty="0"/>
              <a:t>Milham</a:t>
            </a:r>
          </a:p>
          <a:p>
            <a:r>
              <a:rPr lang="en-US" dirty="0" err="1"/>
              <a:t>Colcombe</a:t>
            </a:r>
            <a:endParaRPr lang="en-US" dirty="0"/>
          </a:p>
          <a:p>
            <a:r>
              <a:rPr lang="en-US" dirty="0"/>
              <a:t>Goff</a:t>
            </a:r>
          </a:p>
          <a:p>
            <a:r>
              <a:rPr lang="en-US" dirty="0"/>
              <a:t>Schroeder</a:t>
            </a:r>
          </a:p>
          <a:p>
            <a:r>
              <a:rPr lang="en-US" dirty="0"/>
              <a:t>Russ</a:t>
            </a:r>
          </a:p>
          <a:p>
            <a:r>
              <a:rPr lang="en-US" dirty="0"/>
              <a:t> </a:t>
            </a:r>
          </a:p>
          <a:p>
            <a:endParaRPr lang="en-US" dirty="0"/>
          </a:p>
        </p:txBody>
      </p:sp>
      <p:sp>
        <p:nvSpPr>
          <p:cNvPr id="7" name="TextBox 6">
            <a:extLst>
              <a:ext uri="{FF2B5EF4-FFF2-40B4-BE49-F238E27FC236}">
                <a16:creationId xmlns:a16="http://schemas.microsoft.com/office/drawing/2014/main" id="{1DEA07D9-E922-C54B-96F4-17A4AEF76091}"/>
              </a:ext>
            </a:extLst>
          </p:cNvPr>
          <p:cNvSpPr txBox="1"/>
          <p:nvPr/>
        </p:nvSpPr>
        <p:spPr>
          <a:xfrm>
            <a:off x="3276600" y="819150"/>
            <a:ext cx="1991186" cy="1754326"/>
          </a:xfrm>
          <a:prstGeom prst="rect">
            <a:avLst/>
          </a:prstGeom>
          <a:noFill/>
        </p:spPr>
        <p:txBody>
          <a:bodyPr wrap="none" rtlCol="0">
            <a:spAutoFit/>
          </a:bodyPr>
          <a:lstStyle/>
          <a:p>
            <a:r>
              <a:rPr lang="en-US" u="sng" dirty="0"/>
              <a:t>Columbia</a:t>
            </a:r>
          </a:p>
          <a:p>
            <a:r>
              <a:rPr lang="en-US" dirty="0"/>
              <a:t>Vaughan</a:t>
            </a:r>
          </a:p>
          <a:p>
            <a:r>
              <a:rPr lang="en-US" dirty="0"/>
              <a:t>Ray Lee</a:t>
            </a:r>
          </a:p>
          <a:p>
            <a:r>
              <a:rPr lang="en-US" dirty="0"/>
              <a:t>Sairam </a:t>
            </a:r>
            <a:r>
              <a:rPr lang="en-US" dirty="0" err="1"/>
              <a:t>Geethanath</a:t>
            </a:r>
            <a:endParaRPr lang="en-US" dirty="0"/>
          </a:p>
          <a:p>
            <a:r>
              <a:rPr lang="en-US" dirty="0"/>
              <a:t>Christoph </a:t>
            </a:r>
            <a:r>
              <a:rPr lang="en-US" dirty="0" err="1"/>
              <a:t>Juchem</a:t>
            </a:r>
            <a:endParaRPr lang="en-US" dirty="0"/>
          </a:p>
          <a:p>
            <a:endParaRPr lang="en-US" dirty="0"/>
          </a:p>
        </p:txBody>
      </p:sp>
      <p:sp>
        <p:nvSpPr>
          <p:cNvPr id="8" name="TextBox 7">
            <a:extLst>
              <a:ext uri="{FF2B5EF4-FFF2-40B4-BE49-F238E27FC236}">
                <a16:creationId xmlns:a16="http://schemas.microsoft.com/office/drawing/2014/main" id="{7F587201-1B5E-B848-96F1-B874E2CB32CD}"/>
              </a:ext>
            </a:extLst>
          </p:cNvPr>
          <p:cNvSpPr txBox="1"/>
          <p:nvPr/>
        </p:nvSpPr>
        <p:spPr>
          <a:xfrm>
            <a:off x="6324600" y="815429"/>
            <a:ext cx="1968809" cy="2308324"/>
          </a:xfrm>
          <a:prstGeom prst="rect">
            <a:avLst/>
          </a:prstGeom>
          <a:noFill/>
        </p:spPr>
        <p:txBody>
          <a:bodyPr wrap="none" rtlCol="0">
            <a:spAutoFit/>
          </a:bodyPr>
          <a:lstStyle/>
          <a:p>
            <a:r>
              <a:rPr lang="en-US" u="sng" dirty="0"/>
              <a:t>NYU Langone</a:t>
            </a:r>
          </a:p>
          <a:p>
            <a:r>
              <a:rPr lang="en-US" dirty="0"/>
              <a:t>Dan </a:t>
            </a:r>
            <a:r>
              <a:rPr lang="en-US" dirty="0" err="1"/>
              <a:t>Sodickson</a:t>
            </a:r>
            <a:endParaRPr lang="en-US" dirty="0"/>
          </a:p>
          <a:p>
            <a:r>
              <a:rPr lang="en-US" dirty="0"/>
              <a:t>Guillaume </a:t>
            </a:r>
            <a:r>
              <a:rPr lang="en-US" dirty="0" err="1"/>
              <a:t>Madelin</a:t>
            </a:r>
            <a:endParaRPr lang="en-US" dirty="0"/>
          </a:p>
          <a:p>
            <a:r>
              <a:rPr lang="en-US" dirty="0"/>
              <a:t>Ivan Kirov</a:t>
            </a:r>
          </a:p>
          <a:p>
            <a:r>
              <a:rPr lang="en-US" dirty="0"/>
              <a:t>Ryan Brown </a:t>
            </a:r>
          </a:p>
          <a:p>
            <a:r>
              <a:rPr lang="en-US" dirty="0" err="1"/>
              <a:t>Zhe</a:t>
            </a:r>
            <a:r>
              <a:rPr lang="en-US" dirty="0"/>
              <a:t>  (Sage) Chen</a:t>
            </a:r>
          </a:p>
          <a:p>
            <a:endParaRPr lang="en-US" dirty="0"/>
          </a:p>
          <a:p>
            <a:endParaRPr lang="en-US" dirty="0"/>
          </a:p>
        </p:txBody>
      </p:sp>
      <p:sp>
        <p:nvSpPr>
          <p:cNvPr id="9" name="TextBox 8">
            <a:extLst>
              <a:ext uri="{FF2B5EF4-FFF2-40B4-BE49-F238E27FC236}">
                <a16:creationId xmlns:a16="http://schemas.microsoft.com/office/drawing/2014/main" id="{384186BF-E053-B540-ABBB-47EFEF56FA2A}"/>
              </a:ext>
            </a:extLst>
          </p:cNvPr>
          <p:cNvSpPr txBox="1"/>
          <p:nvPr/>
        </p:nvSpPr>
        <p:spPr>
          <a:xfrm>
            <a:off x="6468039" y="2665809"/>
            <a:ext cx="1418465" cy="923330"/>
          </a:xfrm>
          <a:prstGeom prst="rect">
            <a:avLst/>
          </a:prstGeom>
          <a:noFill/>
        </p:spPr>
        <p:txBody>
          <a:bodyPr wrap="none" rtlCol="0">
            <a:spAutoFit/>
          </a:bodyPr>
          <a:lstStyle/>
          <a:p>
            <a:r>
              <a:rPr lang="en-US" u="sng" dirty="0"/>
              <a:t>Mt. Sinai</a:t>
            </a:r>
          </a:p>
          <a:p>
            <a:r>
              <a:rPr lang="en-US" dirty="0" err="1"/>
              <a:t>Haroutunian</a:t>
            </a:r>
            <a:r>
              <a:rPr lang="en-US" dirty="0"/>
              <a:t> </a:t>
            </a:r>
          </a:p>
          <a:p>
            <a:r>
              <a:rPr lang="en-US" dirty="0"/>
              <a:t>Roussos</a:t>
            </a:r>
          </a:p>
        </p:txBody>
      </p:sp>
      <p:sp>
        <p:nvSpPr>
          <p:cNvPr id="10" name="TextBox 9">
            <a:extLst>
              <a:ext uri="{FF2B5EF4-FFF2-40B4-BE49-F238E27FC236}">
                <a16:creationId xmlns:a16="http://schemas.microsoft.com/office/drawing/2014/main" id="{461ECA1B-28BA-3847-980B-6EF744F893E2}"/>
              </a:ext>
            </a:extLst>
          </p:cNvPr>
          <p:cNvSpPr txBox="1"/>
          <p:nvPr/>
        </p:nvSpPr>
        <p:spPr>
          <a:xfrm>
            <a:off x="320691" y="364298"/>
            <a:ext cx="2860109" cy="369332"/>
          </a:xfrm>
          <a:prstGeom prst="rect">
            <a:avLst/>
          </a:prstGeom>
          <a:noFill/>
          <a:ln>
            <a:noFill/>
          </a:ln>
        </p:spPr>
        <p:txBody>
          <a:bodyPr wrap="square" rtlCol="0">
            <a:spAutoFit/>
          </a:bodyPr>
          <a:lstStyle>
            <a:defPPr>
              <a:defRPr lang="en-US"/>
            </a:defPPr>
            <a:lvl1pPr>
              <a:defRPr b="1">
                <a:solidFill>
                  <a:srgbClr val="553278"/>
                </a:solidFill>
                <a:latin typeface="Arial" panose="020B0604020202020204" pitchFamily="34" charset="0"/>
                <a:cs typeface="Arial" panose="020B0604020202020204" pitchFamily="34" charset="0"/>
              </a:defRPr>
            </a:lvl1pPr>
          </a:lstStyle>
          <a:p>
            <a:r>
              <a:rPr lang="en-US" dirty="0"/>
              <a:t>Stakeholders - Major</a:t>
            </a:r>
          </a:p>
        </p:txBody>
      </p:sp>
      <p:sp>
        <p:nvSpPr>
          <p:cNvPr id="11" name="TextBox 10">
            <a:extLst>
              <a:ext uri="{FF2B5EF4-FFF2-40B4-BE49-F238E27FC236}">
                <a16:creationId xmlns:a16="http://schemas.microsoft.com/office/drawing/2014/main" id="{A465353F-EB7C-8C4E-BD9C-F79535C22B23}"/>
              </a:ext>
            </a:extLst>
          </p:cNvPr>
          <p:cNvSpPr txBox="1"/>
          <p:nvPr/>
        </p:nvSpPr>
        <p:spPr>
          <a:xfrm>
            <a:off x="2698661" y="2571750"/>
            <a:ext cx="2426883" cy="923330"/>
          </a:xfrm>
          <a:prstGeom prst="rect">
            <a:avLst/>
          </a:prstGeom>
          <a:noFill/>
        </p:spPr>
        <p:txBody>
          <a:bodyPr wrap="none" rtlCol="0" anchor="t">
            <a:spAutoFit/>
          </a:bodyPr>
          <a:lstStyle/>
          <a:p>
            <a:r>
              <a:rPr lang="en-US" u="sng" dirty="0"/>
              <a:t>GE Heathcare</a:t>
            </a:r>
          </a:p>
          <a:p>
            <a:r>
              <a:rPr lang="en-US" dirty="0">
                <a:ea typeface="+mn-lt"/>
                <a:cs typeface="+mn-lt"/>
              </a:rPr>
              <a:t>Thomas Foo (Gradients)</a:t>
            </a:r>
            <a:endParaRPr lang="en-US" dirty="0"/>
          </a:p>
          <a:p>
            <a:r>
              <a:rPr lang="en-US" dirty="0"/>
              <a:t>Doug Kelly (7T)</a:t>
            </a:r>
            <a:endParaRPr lang="en-US" dirty="0">
              <a:cs typeface="Calibri"/>
            </a:endParaRPr>
          </a:p>
        </p:txBody>
      </p:sp>
      <p:pic>
        <p:nvPicPr>
          <p:cNvPr id="2" name="Picture 1">
            <a:extLst>
              <a:ext uri="{FF2B5EF4-FFF2-40B4-BE49-F238E27FC236}">
                <a16:creationId xmlns:a16="http://schemas.microsoft.com/office/drawing/2014/main" id="{09AAF978-82EC-D641-84C5-B9DAF3A3C781}"/>
              </a:ext>
            </a:extLst>
          </p:cNvPr>
          <p:cNvPicPr>
            <a:picLocks noChangeAspect="1"/>
          </p:cNvPicPr>
          <p:nvPr/>
        </p:nvPicPr>
        <p:blipFill>
          <a:blip r:embed="rId3"/>
          <a:stretch>
            <a:fillRect/>
          </a:stretch>
        </p:blipFill>
        <p:spPr>
          <a:xfrm>
            <a:off x="96872" y="998552"/>
            <a:ext cx="445869" cy="445869"/>
          </a:xfrm>
          <a:prstGeom prst="rect">
            <a:avLst/>
          </a:prstGeom>
        </p:spPr>
      </p:pic>
      <p:pic>
        <p:nvPicPr>
          <p:cNvPr id="3" name="Picture 2">
            <a:extLst>
              <a:ext uri="{FF2B5EF4-FFF2-40B4-BE49-F238E27FC236}">
                <a16:creationId xmlns:a16="http://schemas.microsoft.com/office/drawing/2014/main" id="{785CB86D-09D3-3C4A-97BB-DC9F3834D11A}"/>
              </a:ext>
            </a:extLst>
          </p:cNvPr>
          <p:cNvPicPr>
            <a:picLocks noChangeAspect="1"/>
          </p:cNvPicPr>
          <p:nvPr/>
        </p:nvPicPr>
        <p:blipFill>
          <a:blip r:embed="rId4"/>
          <a:stretch>
            <a:fillRect/>
          </a:stretch>
        </p:blipFill>
        <p:spPr>
          <a:xfrm>
            <a:off x="2698333" y="858662"/>
            <a:ext cx="609540" cy="609540"/>
          </a:xfrm>
          <a:prstGeom prst="rect">
            <a:avLst/>
          </a:prstGeom>
        </p:spPr>
      </p:pic>
      <p:pic>
        <p:nvPicPr>
          <p:cNvPr id="4" name="Picture 3">
            <a:extLst>
              <a:ext uri="{FF2B5EF4-FFF2-40B4-BE49-F238E27FC236}">
                <a16:creationId xmlns:a16="http://schemas.microsoft.com/office/drawing/2014/main" id="{5BEA4327-6C7D-C64E-BDFC-28793DB130E0}"/>
              </a:ext>
            </a:extLst>
          </p:cNvPr>
          <p:cNvPicPr>
            <a:picLocks noChangeAspect="1"/>
          </p:cNvPicPr>
          <p:nvPr/>
        </p:nvPicPr>
        <p:blipFill>
          <a:blip r:embed="rId5"/>
          <a:stretch>
            <a:fillRect/>
          </a:stretch>
        </p:blipFill>
        <p:spPr>
          <a:xfrm>
            <a:off x="5576592" y="2790824"/>
            <a:ext cx="852672" cy="361890"/>
          </a:xfrm>
          <a:prstGeom prst="rect">
            <a:avLst/>
          </a:prstGeom>
        </p:spPr>
      </p:pic>
      <p:pic>
        <p:nvPicPr>
          <p:cNvPr id="13" name="Picture 12">
            <a:extLst>
              <a:ext uri="{FF2B5EF4-FFF2-40B4-BE49-F238E27FC236}">
                <a16:creationId xmlns:a16="http://schemas.microsoft.com/office/drawing/2014/main" id="{4294B9C4-132C-4A4B-987A-0E2BC173012C}"/>
              </a:ext>
            </a:extLst>
          </p:cNvPr>
          <p:cNvPicPr>
            <a:picLocks noChangeAspect="1"/>
          </p:cNvPicPr>
          <p:nvPr/>
        </p:nvPicPr>
        <p:blipFill>
          <a:blip r:embed="rId6"/>
          <a:stretch>
            <a:fillRect/>
          </a:stretch>
        </p:blipFill>
        <p:spPr>
          <a:xfrm>
            <a:off x="5564012" y="840166"/>
            <a:ext cx="646532" cy="646532"/>
          </a:xfrm>
          <a:prstGeom prst="rect">
            <a:avLst/>
          </a:prstGeom>
        </p:spPr>
      </p:pic>
      <p:pic>
        <p:nvPicPr>
          <p:cNvPr id="16" name="Picture 15">
            <a:extLst>
              <a:ext uri="{FF2B5EF4-FFF2-40B4-BE49-F238E27FC236}">
                <a16:creationId xmlns:a16="http://schemas.microsoft.com/office/drawing/2014/main" id="{9B0B91AB-2962-C444-B8B6-F43A2F11DBC3}"/>
              </a:ext>
            </a:extLst>
          </p:cNvPr>
          <p:cNvPicPr>
            <a:picLocks noChangeAspect="1"/>
          </p:cNvPicPr>
          <p:nvPr/>
        </p:nvPicPr>
        <p:blipFill rotWithShape="1">
          <a:blip r:embed="rId7"/>
          <a:srcRect t="19671" r="73063" b="22858"/>
          <a:stretch/>
        </p:blipFill>
        <p:spPr>
          <a:xfrm>
            <a:off x="2074086" y="2510381"/>
            <a:ext cx="514961" cy="607932"/>
          </a:xfrm>
          <a:prstGeom prst="rect">
            <a:avLst/>
          </a:prstGeom>
        </p:spPr>
      </p:pic>
      <p:sp>
        <p:nvSpPr>
          <p:cNvPr id="17" name="TextBox 16">
            <a:extLst>
              <a:ext uri="{FF2B5EF4-FFF2-40B4-BE49-F238E27FC236}">
                <a16:creationId xmlns:a16="http://schemas.microsoft.com/office/drawing/2014/main" id="{2FE39143-04B4-5940-A860-07DDE3A30A81}"/>
              </a:ext>
            </a:extLst>
          </p:cNvPr>
          <p:cNvSpPr txBox="1"/>
          <p:nvPr/>
        </p:nvSpPr>
        <p:spPr>
          <a:xfrm>
            <a:off x="6642637" y="3785650"/>
            <a:ext cx="1243867" cy="646331"/>
          </a:xfrm>
          <a:prstGeom prst="rect">
            <a:avLst/>
          </a:prstGeom>
          <a:noFill/>
        </p:spPr>
        <p:txBody>
          <a:bodyPr wrap="none" rtlCol="0">
            <a:spAutoFit/>
          </a:bodyPr>
          <a:lstStyle/>
          <a:p>
            <a:r>
              <a:rPr lang="en-US" u="sng" dirty="0"/>
              <a:t>CUNY</a:t>
            </a:r>
          </a:p>
          <a:p>
            <a:r>
              <a:rPr lang="en-US" dirty="0"/>
              <a:t>Lucas Parra</a:t>
            </a:r>
          </a:p>
        </p:txBody>
      </p:sp>
      <p:pic>
        <p:nvPicPr>
          <p:cNvPr id="19" name="Picture 18">
            <a:extLst>
              <a:ext uri="{FF2B5EF4-FFF2-40B4-BE49-F238E27FC236}">
                <a16:creationId xmlns:a16="http://schemas.microsoft.com/office/drawing/2014/main" id="{4794FD14-0EDF-AD42-A1CD-BB4AF65C51CE}"/>
              </a:ext>
            </a:extLst>
          </p:cNvPr>
          <p:cNvPicPr>
            <a:picLocks noChangeAspect="1"/>
          </p:cNvPicPr>
          <p:nvPr/>
        </p:nvPicPr>
        <p:blipFill>
          <a:blip r:embed="rId8"/>
          <a:stretch>
            <a:fillRect/>
          </a:stretch>
        </p:blipFill>
        <p:spPr>
          <a:xfrm>
            <a:off x="5617501" y="3774891"/>
            <a:ext cx="1016661" cy="646331"/>
          </a:xfrm>
          <a:prstGeom prst="rect">
            <a:avLst/>
          </a:prstGeom>
        </p:spPr>
      </p:pic>
      <p:pic>
        <p:nvPicPr>
          <p:cNvPr id="1026" name="Picture 2" descr="Yale Logo and Wordmarks | Yale Identity">
            <a:extLst>
              <a:ext uri="{FF2B5EF4-FFF2-40B4-BE49-F238E27FC236}">
                <a16:creationId xmlns:a16="http://schemas.microsoft.com/office/drawing/2014/main" id="{89BBF49F-DCD4-87DF-7767-42A197D303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706" y="3721711"/>
            <a:ext cx="609341" cy="4065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C5A01D-896F-1EF3-0EDF-1D9284760BDA}"/>
              </a:ext>
            </a:extLst>
          </p:cNvPr>
          <p:cNvSpPr txBox="1"/>
          <p:nvPr/>
        </p:nvSpPr>
        <p:spPr>
          <a:xfrm>
            <a:off x="2690797" y="3677024"/>
            <a:ext cx="1578061" cy="646331"/>
          </a:xfrm>
          <a:prstGeom prst="rect">
            <a:avLst/>
          </a:prstGeom>
          <a:noFill/>
        </p:spPr>
        <p:txBody>
          <a:bodyPr wrap="none" rtlCol="0" anchor="t">
            <a:spAutoFit/>
          </a:bodyPr>
          <a:lstStyle/>
          <a:p>
            <a:r>
              <a:rPr lang="en-US" u="sng" dirty="0"/>
              <a:t>Yale</a:t>
            </a:r>
          </a:p>
          <a:p>
            <a:r>
              <a:rPr lang="en-US" dirty="0"/>
              <a:t>Robin de Graaf</a:t>
            </a:r>
            <a:endParaRPr lang="en-US" dirty="0">
              <a:cs typeface="Calibri"/>
            </a:endParaRPr>
          </a:p>
        </p:txBody>
      </p:sp>
    </p:spTree>
    <p:extLst>
      <p:ext uri="{BB962C8B-B14F-4D97-AF65-F5344CB8AC3E}">
        <p14:creationId xmlns:p14="http://schemas.microsoft.com/office/powerpoint/2010/main" val="2902760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BFA555-E77D-794B-A214-BDA1CE26231C}"/>
              </a:ext>
            </a:extLst>
          </p:cNvPr>
          <p:cNvSpPr txBox="1"/>
          <p:nvPr/>
        </p:nvSpPr>
        <p:spPr>
          <a:xfrm>
            <a:off x="1600200" y="1123950"/>
            <a:ext cx="5791200" cy="2246769"/>
          </a:xfrm>
          <a:prstGeom prst="rect">
            <a:avLst/>
          </a:prstGeom>
          <a:noFill/>
          <a:ln>
            <a:noFill/>
          </a:ln>
        </p:spPr>
        <p:txBody>
          <a:bodyPr wrap="square" rtlCol="0">
            <a:spAutoFit/>
          </a:bodyPr>
          <a:lstStyle/>
          <a:p>
            <a:endParaRPr lang="en-US" sz="2800" b="1" dirty="0">
              <a:solidFill>
                <a:srgbClr val="553278"/>
              </a:solidFill>
              <a:latin typeface="Arial" panose="020B0604020202020204" pitchFamily="34" charset="0"/>
              <a:cs typeface="Arial" panose="020B0604020202020204" pitchFamily="34" charset="0"/>
            </a:endParaRPr>
          </a:p>
          <a:p>
            <a:r>
              <a:rPr lang="en-US" sz="2800" b="1" dirty="0">
                <a:solidFill>
                  <a:srgbClr val="553278"/>
                </a:solidFill>
                <a:latin typeface="Arial" panose="020B0604020202020204" pitchFamily="34" charset="0"/>
                <a:cs typeface="Arial" panose="020B0604020202020204" pitchFamily="34" charset="0"/>
              </a:rPr>
              <a:t>Thank you,</a:t>
            </a:r>
          </a:p>
          <a:p>
            <a:endParaRPr lang="en-US" sz="2800" b="1" dirty="0">
              <a:solidFill>
                <a:srgbClr val="553278"/>
              </a:solidFill>
              <a:latin typeface="Arial" panose="020B0604020202020204" pitchFamily="34" charset="0"/>
              <a:cs typeface="Arial" panose="020B0604020202020204" pitchFamily="34" charset="0"/>
            </a:endParaRPr>
          </a:p>
          <a:p>
            <a:endParaRPr lang="en-US" sz="2800" b="1" dirty="0">
              <a:solidFill>
                <a:srgbClr val="553278"/>
              </a:solidFill>
              <a:latin typeface="Arial" panose="020B0604020202020204" pitchFamily="34" charset="0"/>
              <a:cs typeface="Arial" panose="020B0604020202020204" pitchFamily="34" charset="0"/>
            </a:endParaRPr>
          </a:p>
          <a:p>
            <a:r>
              <a:rPr lang="en-US" sz="2800" b="1" dirty="0">
                <a:solidFill>
                  <a:srgbClr val="553278"/>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1877770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3BA58F-A743-6D48-9685-A6240CB6C7D4}"/>
              </a:ext>
            </a:extLst>
          </p:cNvPr>
          <p:cNvSpPr txBox="1"/>
          <p:nvPr/>
        </p:nvSpPr>
        <p:spPr>
          <a:xfrm>
            <a:off x="152400" y="361950"/>
            <a:ext cx="8686800" cy="400110"/>
          </a:xfrm>
          <a:prstGeom prst="rect">
            <a:avLst/>
          </a:prstGeom>
          <a:noFill/>
          <a:ln>
            <a:noFill/>
          </a:ln>
        </p:spPr>
        <p:txBody>
          <a:bodyPr wrap="square" rtlCol="0">
            <a:spAutoFit/>
          </a:bodyPr>
          <a:lstStyle/>
          <a:p>
            <a:r>
              <a:rPr lang="en-US" sz="2000" b="1" dirty="0">
                <a:solidFill>
                  <a:srgbClr val="553278"/>
                </a:solidFill>
                <a:latin typeface="Arial" panose="020B0604020202020204" pitchFamily="34" charset="0"/>
                <a:cs typeface="Arial" panose="020B0604020202020204" pitchFamily="34" charset="0"/>
              </a:rPr>
              <a:t>Why Ultra High Field MRI? </a:t>
            </a:r>
          </a:p>
        </p:txBody>
      </p:sp>
      <p:pic>
        <p:nvPicPr>
          <p:cNvPr id="2" name="Picture 1">
            <a:extLst>
              <a:ext uri="{FF2B5EF4-FFF2-40B4-BE49-F238E27FC236}">
                <a16:creationId xmlns:a16="http://schemas.microsoft.com/office/drawing/2014/main" id="{F6C1F521-4CDD-9A48-A83F-E6989034AAB3}"/>
              </a:ext>
            </a:extLst>
          </p:cNvPr>
          <p:cNvPicPr>
            <a:picLocks noChangeAspect="1"/>
          </p:cNvPicPr>
          <p:nvPr/>
        </p:nvPicPr>
        <p:blipFill>
          <a:blip r:embed="rId3"/>
          <a:stretch>
            <a:fillRect/>
          </a:stretch>
        </p:blipFill>
        <p:spPr>
          <a:xfrm>
            <a:off x="17585" y="819151"/>
            <a:ext cx="4021015" cy="912830"/>
          </a:xfrm>
          <a:prstGeom prst="rect">
            <a:avLst/>
          </a:prstGeom>
        </p:spPr>
      </p:pic>
      <p:pic>
        <p:nvPicPr>
          <p:cNvPr id="3" name="Picture 2">
            <a:extLst>
              <a:ext uri="{FF2B5EF4-FFF2-40B4-BE49-F238E27FC236}">
                <a16:creationId xmlns:a16="http://schemas.microsoft.com/office/drawing/2014/main" id="{09E17BFE-245C-C14D-8829-ACFFD8A689B5}"/>
              </a:ext>
            </a:extLst>
          </p:cNvPr>
          <p:cNvPicPr>
            <a:picLocks noChangeAspect="1"/>
          </p:cNvPicPr>
          <p:nvPr/>
        </p:nvPicPr>
        <p:blipFill>
          <a:blip r:embed="rId4"/>
          <a:stretch>
            <a:fillRect/>
          </a:stretch>
        </p:blipFill>
        <p:spPr>
          <a:xfrm>
            <a:off x="914400" y="1791509"/>
            <a:ext cx="6172200" cy="3313891"/>
          </a:xfrm>
          <a:prstGeom prst="rect">
            <a:avLst/>
          </a:prstGeom>
        </p:spPr>
      </p:pic>
      <p:sp>
        <p:nvSpPr>
          <p:cNvPr id="4" name="TextBox 3">
            <a:extLst>
              <a:ext uri="{FF2B5EF4-FFF2-40B4-BE49-F238E27FC236}">
                <a16:creationId xmlns:a16="http://schemas.microsoft.com/office/drawing/2014/main" id="{377FB6C1-1171-6C48-AD21-A7858BBAFEFC}"/>
              </a:ext>
            </a:extLst>
          </p:cNvPr>
          <p:cNvSpPr txBox="1"/>
          <p:nvPr/>
        </p:nvSpPr>
        <p:spPr>
          <a:xfrm>
            <a:off x="6629400" y="2387084"/>
            <a:ext cx="1764714" cy="369332"/>
          </a:xfrm>
          <a:prstGeom prst="rect">
            <a:avLst/>
          </a:prstGeom>
          <a:noFill/>
        </p:spPr>
        <p:txBody>
          <a:bodyPr wrap="none" rtlCol="0">
            <a:spAutoFit/>
          </a:bodyPr>
          <a:lstStyle/>
          <a:p>
            <a:r>
              <a:rPr lang="en-US" dirty="0"/>
              <a:t>100</a:t>
            </a:r>
            <a:r>
              <a:rPr lang="el-GR" dirty="0"/>
              <a:t> μ</a:t>
            </a:r>
            <a:r>
              <a:rPr lang="en-US" dirty="0"/>
              <a:t>m isotropic</a:t>
            </a:r>
          </a:p>
        </p:txBody>
      </p:sp>
      <p:sp>
        <p:nvSpPr>
          <p:cNvPr id="7" name="TextBox 6">
            <a:extLst>
              <a:ext uri="{FF2B5EF4-FFF2-40B4-BE49-F238E27FC236}">
                <a16:creationId xmlns:a16="http://schemas.microsoft.com/office/drawing/2014/main" id="{653D3C1B-F6D6-ED46-8F90-5D46AB959061}"/>
              </a:ext>
            </a:extLst>
          </p:cNvPr>
          <p:cNvSpPr txBox="1"/>
          <p:nvPr/>
        </p:nvSpPr>
        <p:spPr>
          <a:xfrm>
            <a:off x="6755944" y="3746242"/>
            <a:ext cx="1647695" cy="369332"/>
          </a:xfrm>
          <a:prstGeom prst="rect">
            <a:avLst/>
          </a:prstGeom>
          <a:noFill/>
        </p:spPr>
        <p:txBody>
          <a:bodyPr wrap="none" rtlCol="0">
            <a:spAutoFit/>
          </a:bodyPr>
          <a:lstStyle/>
          <a:p>
            <a:r>
              <a:rPr lang="en-US" dirty="0"/>
              <a:t>60 </a:t>
            </a:r>
            <a:r>
              <a:rPr lang="el-GR" dirty="0"/>
              <a:t>μ</a:t>
            </a:r>
            <a:r>
              <a:rPr lang="en-US" dirty="0"/>
              <a:t>m isotropic</a:t>
            </a:r>
          </a:p>
        </p:txBody>
      </p:sp>
    </p:spTree>
    <p:extLst>
      <p:ext uri="{BB962C8B-B14F-4D97-AF65-F5344CB8AC3E}">
        <p14:creationId xmlns:p14="http://schemas.microsoft.com/office/powerpoint/2010/main" val="540566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3BA58F-A743-6D48-9685-A6240CB6C7D4}"/>
              </a:ext>
            </a:extLst>
          </p:cNvPr>
          <p:cNvSpPr txBox="1"/>
          <p:nvPr/>
        </p:nvSpPr>
        <p:spPr>
          <a:xfrm>
            <a:off x="152400" y="361950"/>
            <a:ext cx="8686800" cy="400110"/>
          </a:xfrm>
          <a:prstGeom prst="rect">
            <a:avLst/>
          </a:prstGeom>
          <a:noFill/>
          <a:ln>
            <a:noFill/>
          </a:ln>
        </p:spPr>
        <p:txBody>
          <a:bodyPr wrap="square" rtlCol="0">
            <a:spAutoFit/>
          </a:bodyPr>
          <a:lstStyle/>
          <a:p>
            <a:r>
              <a:rPr lang="en-US" sz="2000" b="1" dirty="0">
                <a:solidFill>
                  <a:srgbClr val="553278"/>
                </a:solidFill>
                <a:latin typeface="Arial" panose="020B0604020202020204" pitchFamily="34" charset="0"/>
                <a:cs typeface="Arial" panose="020B0604020202020204" pitchFamily="34" charset="0"/>
              </a:rPr>
              <a:t>Why Ultra High Field MRI? </a:t>
            </a:r>
          </a:p>
        </p:txBody>
      </p:sp>
      <p:pic>
        <p:nvPicPr>
          <p:cNvPr id="2" name="Picture 1">
            <a:extLst>
              <a:ext uri="{FF2B5EF4-FFF2-40B4-BE49-F238E27FC236}">
                <a16:creationId xmlns:a16="http://schemas.microsoft.com/office/drawing/2014/main" id="{917A7672-3E63-C545-A971-79D5A5C9E7F0}"/>
              </a:ext>
            </a:extLst>
          </p:cNvPr>
          <p:cNvPicPr>
            <a:picLocks noChangeAspect="1"/>
          </p:cNvPicPr>
          <p:nvPr/>
        </p:nvPicPr>
        <p:blipFill>
          <a:blip r:embed="rId3"/>
          <a:stretch>
            <a:fillRect/>
          </a:stretch>
        </p:blipFill>
        <p:spPr>
          <a:xfrm>
            <a:off x="76200" y="819150"/>
            <a:ext cx="3810000" cy="562345"/>
          </a:xfrm>
          <a:prstGeom prst="rect">
            <a:avLst/>
          </a:prstGeom>
        </p:spPr>
      </p:pic>
      <p:pic>
        <p:nvPicPr>
          <p:cNvPr id="3" name="Picture 2">
            <a:extLst>
              <a:ext uri="{FF2B5EF4-FFF2-40B4-BE49-F238E27FC236}">
                <a16:creationId xmlns:a16="http://schemas.microsoft.com/office/drawing/2014/main" id="{B5434475-15B1-DB48-9C7B-610338E03573}"/>
              </a:ext>
            </a:extLst>
          </p:cNvPr>
          <p:cNvPicPr>
            <a:picLocks noChangeAspect="1"/>
          </p:cNvPicPr>
          <p:nvPr/>
        </p:nvPicPr>
        <p:blipFill>
          <a:blip r:embed="rId4"/>
          <a:stretch>
            <a:fillRect/>
          </a:stretch>
        </p:blipFill>
        <p:spPr>
          <a:xfrm>
            <a:off x="4794623" y="1409327"/>
            <a:ext cx="3794383" cy="2813050"/>
          </a:xfrm>
          <a:prstGeom prst="rect">
            <a:avLst/>
          </a:prstGeom>
        </p:spPr>
      </p:pic>
      <p:pic>
        <p:nvPicPr>
          <p:cNvPr id="4" name="Picture 3">
            <a:extLst>
              <a:ext uri="{FF2B5EF4-FFF2-40B4-BE49-F238E27FC236}">
                <a16:creationId xmlns:a16="http://schemas.microsoft.com/office/drawing/2014/main" id="{F06895D5-7BBC-1944-A83D-F0FB4D6BAFCB}"/>
              </a:ext>
            </a:extLst>
          </p:cNvPr>
          <p:cNvPicPr>
            <a:picLocks noChangeAspect="1"/>
          </p:cNvPicPr>
          <p:nvPr/>
        </p:nvPicPr>
        <p:blipFill>
          <a:blip r:embed="rId5"/>
          <a:stretch>
            <a:fillRect/>
          </a:stretch>
        </p:blipFill>
        <p:spPr>
          <a:xfrm>
            <a:off x="152400" y="1408703"/>
            <a:ext cx="4455579" cy="3694557"/>
          </a:xfrm>
          <a:prstGeom prst="rect">
            <a:avLst/>
          </a:prstGeom>
        </p:spPr>
      </p:pic>
    </p:spTree>
    <p:extLst>
      <p:ext uri="{BB962C8B-B14F-4D97-AF65-F5344CB8AC3E}">
        <p14:creationId xmlns:p14="http://schemas.microsoft.com/office/powerpoint/2010/main" val="366394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CCF98-3D0C-BB49-B799-5EF215CE0F96}"/>
              </a:ext>
            </a:extLst>
          </p:cNvPr>
          <p:cNvPicPr>
            <a:picLocks noChangeAspect="1"/>
          </p:cNvPicPr>
          <p:nvPr/>
        </p:nvPicPr>
        <p:blipFill>
          <a:blip r:embed="rId3"/>
          <a:stretch>
            <a:fillRect/>
          </a:stretch>
        </p:blipFill>
        <p:spPr>
          <a:xfrm>
            <a:off x="152400" y="819150"/>
            <a:ext cx="3158289" cy="1600200"/>
          </a:xfrm>
          <a:prstGeom prst="rect">
            <a:avLst/>
          </a:prstGeom>
        </p:spPr>
      </p:pic>
      <p:pic>
        <p:nvPicPr>
          <p:cNvPr id="3" name="Picture 2">
            <a:extLst>
              <a:ext uri="{FF2B5EF4-FFF2-40B4-BE49-F238E27FC236}">
                <a16:creationId xmlns:a16="http://schemas.microsoft.com/office/drawing/2014/main" id="{1D9BB44A-5F1A-1F48-845F-2D7BD91ABB76}"/>
              </a:ext>
            </a:extLst>
          </p:cNvPr>
          <p:cNvPicPr>
            <a:picLocks noChangeAspect="1"/>
          </p:cNvPicPr>
          <p:nvPr/>
        </p:nvPicPr>
        <p:blipFill>
          <a:blip r:embed="rId4"/>
          <a:stretch>
            <a:fillRect/>
          </a:stretch>
        </p:blipFill>
        <p:spPr>
          <a:xfrm>
            <a:off x="3657600" y="936473"/>
            <a:ext cx="4419600" cy="3647923"/>
          </a:xfrm>
          <a:prstGeom prst="rect">
            <a:avLst/>
          </a:prstGeom>
        </p:spPr>
      </p:pic>
      <p:sp>
        <p:nvSpPr>
          <p:cNvPr id="4" name="TextBox 3">
            <a:extLst>
              <a:ext uri="{FF2B5EF4-FFF2-40B4-BE49-F238E27FC236}">
                <a16:creationId xmlns:a16="http://schemas.microsoft.com/office/drawing/2014/main" id="{D12AF4B8-5F05-1744-B25F-CF01D2003B28}"/>
              </a:ext>
            </a:extLst>
          </p:cNvPr>
          <p:cNvSpPr txBox="1"/>
          <p:nvPr/>
        </p:nvSpPr>
        <p:spPr>
          <a:xfrm>
            <a:off x="4876800" y="4584396"/>
            <a:ext cx="1380634" cy="369332"/>
          </a:xfrm>
          <a:prstGeom prst="rect">
            <a:avLst/>
          </a:prstGeom>
          <a:noFill/>
        </p:spPr>
        <p:txBody>
          <a:bodyPr wrap="none" rtlCol="0">
            <a:spAutoFit/>
          </a:bodyPr>
          <a:lstStyle/>
          <a:p>
            <a:r>
              <a:rPr lang="en-US" dirty="0"/>
              <a:t>Visual cortex</a:t>
            </a:r>
          </a:p>
        </p:txBody>
      </p:sp>
      <p:pic>
        <p:nvPicPr>
          <p:cNvPr id="9" name="Picture 47" descr="image">
            <a:extLst>
              <a:ext uri="{FF2B5EF4-FFF2-40B4-BE49-F238E27FC236}">
                <a16:creationId xmlns:a16="http://schemas.microsoft.com/office/drawing/2014/main" id="{717590E0-D51E-FC47-8639-33731E292013}"/>
              </a:ext>
            </a:extLst>
          </p:cNvPr>
          <p:cNvPicPr>
            <a:picLocks noChangeAspect="1" noChangeArrowheads="1"/>
          </p:cNvPicPr>
          <p:nvPr/>
        </p:nvPicPr>
        <p:blipFill>
          <a:blip r:embed="rId5" cstate="print"/>
          <a:srcRect l="8467" t="14034" r="10283" b="6068"/>
          <a:stretch>
            <a:fillRect/>
          </a:stretch>
        </p:blipFill>
        <p:spPr bwMode="auto">
          <a:xfrm>
            <a:off x="1126833" y="3083791"/>
            <a:ext cx="1556147" cy="1219200"/>
          </a:xfrm>
          <a:prstGeom prst="rect">
            <a:avLst/>
          </a:prstGeom>
          <a:noFill/>
          <a:ln w="9525">
            <a:noFill/>
            <a:miter lim="800000"/>
            <a:headEnd/>
            <a:tailEnd/>
          </a:ln>
        </p:spPr>
      </p:pic>
      <p:sp>
        <p:nvSpPr>
          <p:cNvPr id="5" name="TextBox 4">
            <a:extLst>
              <a:ext uri="{FF2B5EF4-FFF2-40B4-BE49-F238E27FC236}">
                <a16:creationId xmlns:a16="http://schemas.microsoft.com/office/drawing/2014/main" id="{7A978B43-A75A-E197-DBBE-BC30DFB56687}"/>
              </a:ext>
            </a:extLst>
          </p:cNvPr>
          <p:cNvSpPr txBox="1"/>
          <p:nvPr/>
        </p:nvSpPr>
        <p:spPr>
          <a:xfrm>
            <a:off x="228600" y="404198"/>
            <a:ext cx="8686800" cy="400110"/>
          </a:xfrm>
          <a:prstGeom prst="rect">
            <a:avLst/>
          </a:prstGeom>
          <a:noFill/>
          <a:ln>
            <a:noFill/>
          </a:ln>
        </p:spPr>
        <p:txBody>
          <a:bodyPr wrap="square" rtlCol="0">
            <a:spAutoFit/>
          </a:bodyPr>
          <a:lstStyle/>
          <a:p>
            <a:r>
              <a:rPr lang="en-US" sz="2000" b="1" dirty="0">
                <a:solidFill>
                  <a:srgbClr val="553278"/>
                </a:solidFill>
                <a:latin typeface="Arial" panose="020B0604020202020204" pitchFamily="34" charset="0"/>
                <a:cs typeface="Arial" panose="020B0604020202020204" pitchFamily="34" charset="0"/>
              </a:rPr>
              <a:t>Why Ultra High Field MRI? </a:t>
            </a:r>
          </a:p>
        </p:txBody>
      </p:sp>
    </p:spTree>
    <p:extLst>
      <p:ext uri="{BB962C8B-B14F-4D97-AF65-F5344CB8AC3E}">
        <p14:creationId xmlns:p14="http://schemas.microsoft.com/office/powerpoint/2010/main" val="3195877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BFA555-E77D-794B-A214-BDA1CE26231C}"/>
              </a:ext>
            </a:extLst>
          </p:cNvPr>
          <p:cNvSpPr txBox="1"/>
          <p:nvPr/>
        </p:nvSpPr>
        <p:spPr>
          <a:xfrm>
            <a:off x="1295400" y="2048530"/>
            <a:ext cx="6477000" cy="954107"/>
          </a:xfrm>
          <a:prstGeom prst="rect">
            <a:avLst/>
          </a:prstGeom>
          <a:noFill/>
          <a:ln>
            <a:noFill/>
          </a:ln>
        </p:spPr>
        <p:txBody>
          <a:bodyPr wrap="square" rtlCol="0">
            <a:spAutoFit/>
          </a:bodyPr>
          <a:lstStyle/>
          <a:p>
            <a:pPr algn="ctr"/>
            <a:r>
              <a:rPr lang="en-US" sz="2800" b="1" dirty="0">
                <a:solidFill>
                  <a:srgbClr val="553278"/>
                </a:solidFill>
                <a:latin typeface="Arial" panose="020B0604020202020204" pitchFamily="34" charset="0"/>
                <a:cs typeface="Arial" panose="020B0604020202020204" pitchFamily="34" charset="0"/>
              </a:rPr>
              <a:t>Current Ultra High Field Magnets</a:t>
            </a:r>
          </a:p>
          <a:p>
            <a:pPr algn="ctr"/>
            <a:r>
              <a:rPr lang="en-US" sz="2800" b="1" dirty="0">
                <a:solidFill>
                  <a:srgbClr val="553278"/>
                </a:solidFill>
                <a:latin typeface="Arial" panose="020B0604020202020204" pitchFamily="34" charset="0"/>
                <a:cs typeface="Arial" panose="020B0604020202020204" pitchFamily="34" charset="0"/>
              </a:rPr>
              <a:t>&gt;7T</a:t>
            </a:r>
          </a:p>
        </p:txBody>
      </p:sp>
    </p:spTree>
    <p:extLst>
      <p:ext uri="{BB962C8B-B14F-4D97-AF65-F5344CB8AC3E}">
        <p14:creationId xmlns:p14="http://schemas.microsoft.com/office/powerpoint/2010/main" val="3300183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2E7B98-F399-EB4F-B997-9DD0EB6ECCD3}"/>
              </a:ext>
            </a:extLst>
          </p:cNvPr>
          <p:cNvPicPr>
            <a:picLocks noChangeAspect="1"/>
          </p:cNvPicPr>
          <p:nvPr/>
        </p:nvPicPr>
        <p:blipFill rotWithShape="1">
          <a:blip r:embed="rId3"/>
          <a:srcRect b="51724"/>
          <a:stretch/>
        </p:blipFill>
        <p:spPr>
          <a:xfrm>
            <a:off x="124342" y="792480"/>
            <a:ext cx="2865365" cy="1066800"/>
          </a:xfrm>
          <a:prstGeom prst="rect">
            <a:avLst/>
          </a:prstGeom>
        </p:spPr>
      </p:pic>
      <p:pic>
        <p:nvPicPr>
          <p:cNvPr id="7" name="Picture 6">
            <a:extLst>
              <a:ext uri="{FF2B5EF4-FFF2-40B4-BE49-F238E27FC236}">
                <a16:creationId xmlns:a16="http://schemas.microsoft.com/office/drawing/2014/main" id="{87A9E031-A579-814A-AF02-12BD9BA7D7B2}"/>
              </a:ext>
            </a:extLst>
          </p:cNvPr>
          <p:cNvPicPr>
            <a:picLocks noChangeAspect="1"/>
          </p:cNvPicPr>
          <p:nvPr/>
        </p:nvPicPr>
        <p:blipFill rotWithShape="1">
          <a:blip r:embed="rId4"/>
          <a:srcRect b="46189"/>
          <a:stretch/>
        </p:blipFill>
        <p:spPr>
          <a:xfrm>
            <a:off x="4988745" y="1162850"/>
            <a:ext cx="4155255" cy="3427400"/>
          </a:xfrm>
          <a:prstGeom prst="rect">
            <a:avLst/>
          </a:prstGeom>
        </p:spPr>
      </p:pic>
      <p:sp>
        <p:nvSpPr>
          <p:cNvPr id="4" name="TextBox 3">
            <a:extLst>
              <a:ext uri="{FF2B5EF4-FFF2-40B4-BE49-F238E27FC236}">
                <a16:creationId xmlns:a16="http://schemas.microsoft.com/office/drawing/2014/main" id="{2DE2884F-A7FA-E543-93CD-029353B6AE6B}"/>
              </a:ext>
            </a:extLst>
          </p:cNvPr>
          <p:cNvSpPr txBox="1"/>
          <p:nvPr/>
        </p:nvSpPr>
        <p:spPr>
          <a:xfrm>
            <a:off x="124342" y="342840"/>
            <a:ext cx="6477000" cy="400110"/>
          </a:xfrm>
          <a:prstGeom prst="rect">
            <a:avLst/>
          </a:prstGeom>
          <a:noFill/>
          <a:ln>
            <a:noFill/>
          </a:ln>
        </p:spPr>
        <p:txBody>
          <a:bodyPr wrap="square" rtlCol="0">
            <a:spAutoFit/>
          </a:bodyPr>
          <a:lstStyle/>
          <a:p>
            <a:r>
              <a:rPr lang="en-US" sz="2000" b="1" dirty="0">
                <a:solidFill>
                  <a:srgbClr val="553278"/>
                </a:solidFill>
                <a:latin typeface="Arial" panose="020B0604020202020204" pitchFamily="34" charset="0"/>
                <a:cs typeface="Arial" panose="020B0604020202020204" pitchFamily="34" charset="0"/>
              </a:rPr>
              <a:t>Current Ultra High Field Magnets</a:t>
            </a:r>
          </a:p>
        </p:txBody>
      </p:sp>
      <p:pic>
        <p:nvPicPr>
          <p:cNvPr id="8" name="Picture 7">
            <a:extLst>
              <a:ext uri="{FF2B5EF4-FFF2-40B4-BE49-F238E27FC236}">
                <a16:creationId xmlns:a16="http://schemas.microsoft.com/office/drawing/2014/main" id="{1F049515-2EFE-A141-A265-7AFAF0349EE9}"/>
              </a:ext>
            </a:extLst>
          </p:cNvPr>
          <p:cNvPicPr>
            <a:picLocks noChangeAspect="1"/>
          </p:cNvPicPr>
          <p:nvPr/>
        </p:nvPicPr>
        <p:blipFill>
          <a:blip r:embed="rId5"/>
          <a:stretch>
            <a:fillRect/>
          </a:stretch>
        </p:blipFill>
        <p:spPr>
          <a:xfrm>
            <a:off x="53915" y="1859280"/>
            <a:ext cx="4934830" cy="2801232"/>
          </a:xfrm>
          <a:prstGeom prst="rect">
            <a:avLst/>
          </a:prstGeom>
        </p:spPr>
      </p:pic>
    </p:spTree>
    <p:extLst>
      <p:ext uri="{BB962C8B-B14F-4D97-AF65-F5344CB8AC3E}">
        <p14:creationId xmlns:p14="http://schemas.microsoft.com/office/powerpoint/2010/main" val="320890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6E7A2F95-8354-4A84-AD14-741D8C1A3256}" vid="{F07086EA-200F-4935-AEC0-5ABD67D9F088}"/>
    </a:ext>
  </a:extLst>
</a:theme>
</file>

<file path=ppt/theme/theme2.xml><?xml version="1.0" encoding="utf-8"?>
<a:theme xmlns:a="http://schemas.openxmlformats.org/drawingml/2006/main" name="Section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6E7A2F95-8354-4A84-AD14-741D8C1A3256}" vid="{2107DBF3-E76A-488E-B7CA-669DBA45C5D1}"/>
    </a:ext>
  </a:extLst>
</a:theme>
</file>

<file path=ppt/theme/theme3.xml><?xml version="1.0" encoding="utf-8"?>
<a:theme xmlns:a="http://schemas.openxmlformats.org/drawingml/2006/main" name="Content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6E7A2F95-8354-4A84-AD14-741D8C1A3256}" vid="{9660336C-C921-493A-BAF4-17D916C9C70B}"/>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6E7A2F95-8354-4A84-AD14-741D8C1A3256}" vid="{8A002C08-92B0-4141-BC28-251598DD8C8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ffff1ce9-1dc9-438b-8148-05014cd97c07">55HQXHK6NHHM-424-26</_dlc_DocId>
    <_dlc_DocIdUrl xmlns="ffff1ce9-1dc9-438b-8148-05014cd97c07">
      <Url>https://hub.omh.ny.gov/guidance/_layouts/DocIdRedir.aspx?ID=55HQXHK6NHHM-424-26</Url>
      <Description>55HQXHK6NHHM-424-26</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342B78866AD3245A1A7D8671FA4795A" ma:contentTypeVersion="1" ma:contentTypeDescription="Create a new document." ma:contentTypeScope="" ma:versionID="46ceaab7709893851ec766cec7bb6fd8">
  <xsd:schema xmlns:xsd="http://www.w3.org/2001/XMLSchema" xmlns:xs="http://www.w3.org/2001/XMLSchema" xmlns:p="http://schemas.microsoft.com/office/2006/metadata/properties" xmlns:ns1="http://schemas.microsoft.com/sharepoint/v3" xmlns:ns2="ffff1ce9-1dc9-438b-8148-05014cd97c07" targetNamespace="http://schemas.microsoft.com/office/2006/metadata/properties" ma:root="true" ma:fieldsID="311e6311dc8f45d033cc7d48253c44ea" ns1:_="" ns2:_="">
    <xsd:import namespace="http://schemas.microsoft.com/sharepoint/v3"/>
    <xsd:import namespace="ffff1ce9-1dc9-438b-8148-05014cd97c07"/>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Scheduling Start Date" ma:description="" ma:hidden="true" ma:internalName="PublishingStartDate">
      <xsd:simpleType>
        <xsd:restriction base="dms:Unknown"/>
      </xsd:simpleType>
    </xsd:element>
    <xsd:element name="PublishingExpirationDate" ma:index="12"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fff1ce9-1dc9-438b-8148-05014cd97c0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3F86441-E60D-4495-9820-50FFC7B27329}">
  <ds:schemaRefs>
    <ds:schemaRef ds:uri="http://purl.org/dc/terms/"/>
    <ds:schemaRef ds:uri="http://schemas.microsoft.com/office/2006/metadata/properties"/>
    <ds:schemaRef ds:uri="http://www.w3.org/XML/1998/namespace"/>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ffff1ce9-1dc9-438b-8148-05014cd97c07"/>
    <ds:schemaRef ds:uri="http://schemas.microsoft.com/sharepoint/v3"/>
    <ds:schemaRef ds:uri="http://purl.org/dc/dcmitype/"/>
  </ds:schemaRefs>
</ds:datastoreItem>
</file>

<file path=customXml/itemProps2.xml><?xml version="1.0" encoding="utf-8"?>
<ds:datastoreItem xmlns:ds="http://schemas.openxmlformats.org/officeDocument/2006/customXml" ds:itemID="{C7C99BE6-1B41-42CE-A044-E07EACAECF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fff1ce9-1dc9-438b-8148-05014cd97c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73712F-8FAF-4E78-8CC0-FB8B33919E50}">
  <ds:schemaRefs>
    <ds:schemaRef ds:uri="http://schemas.microsoft.com/sharepoint/v3/contenttype/forms"/>
  </ds:schemaRefs>
</ds:datastoreItem>
</file>

<file path=customXml/itemProps4.xml><?xml version="1.0" encoding="utf-8"?>
<ds:datastoreItem xmlns:ds="http://schemas.openxmlformats.org/officeDocument/2006/customXml" ds:itemID="{15B3CFBD-188E-4C59-B02D-5E222B572FCB}">
  <ds:schemaRefs>
    <ds:schemaRef ds:uri="http://schemas.microsoft.com/sharepoint/events"/>
  </ds:schemaRefs>
</ds:datastoreItem>
</file>

<file path=docMetadata/LabelInfo.xml><?xml version="1.0" encoding="utf-8"?>
<clbl:labelList xmlns:clbl="http://schemas.microsoft.com/office/2020/mipLabelMetadata">
  <clbl:label id="{f46cb8ea-7900-4d10-8ceb-80e8c1c81ee7}" enabled="0" method="" siteId="{f46cb8ea-7900-4d10-8ceb-80e8c1c81ee7}" removed="1"/>
</clbl:labelList>
</file>

<file path=docProps/app.xml><?xml version="1.0" encoding="utf-8"?>
<Properties xmlns="http://schemas.openxmlformats.org/officeDocument/2006/extended-properties" xmlns:vt="http://schemas.openxmlformats.org/officeDocument/2006/docPropsVTypes">
  <Template>NYS PowerPoint - Health &amp; Human Services - OMH</Template>
  <TotalTime>4799</TotalTime>
  <Words>1898</Words>
  <Application>Microsoft Macintosh PowerPoint</Application>
  <PresentationFormat>On-screen Show (16:9)</PresentationFormat>
  <Paragraphs>330</Paragraphs>
  <Slides>45</Slides>
  <Notes>29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45</vt:i4>
      </vt:variant>
    </vt:vector>
  </HeadingPairs>
  <TitlesOfParts>
    <vt:vector size="54" baseType="lpstr">
      <vt:lpstr>Arial</vt:lpstr>
      <vt:lpstr>Calibri</vt:lpstr>
      <vt:lpstr>Cambria Math</vt:lpstr>
      <vt:lpstr>Google Sans</vt:lpstr>
      <vt:lpstr>NexusSerif</vt:lpstr>
      <vt:lpstr>Cover Master</vt:lpstr>
      <vt:lpstr>Section Master</vt:lpstr>
      <vt:lpstr>Content Master</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NYS OMH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LeClaire</dc:creator>
  <cp:lastModifiedBy>Franco, Alexandre (NKI)</cp:lastModifiedBy>
  <cp:revision>149</cp:revision>
  <dcterms:created xsi:type="dcterms:W3CDTF">2015-01-30T21:44:40Z</dcterms:created>
  <dcterms:modified xsi:type="dcterms:W3CDTF">2026-01-23T15:21:12Z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0x010100C342B78866AD3245A1A7D8671FA4795A</vt:lpwstr>
  </property>
  <property fmtid="{D5CDD505-2E9C-101B-9397-08002B2CF9AE}" pid="3" name="_dlc_DocIdItemGuid">
    <vt:lpwstr>ca9961fb-b674-4d44-a9bd-b70273dca2c5</vt:lpwstr>
  </property>
</Properties>
</file>